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92" r:id="rId14"/>
    <p:sldId id="294" r:id="rId15"/>
    <p:sldId id="295" r:id="rId16"/>
    <p:sldId id="269" r:id="rId17"/>
    <p:sldId id="285" r:id="rId18"/>
    <p:sldId id="286" r:id="rId19"/>
    <p:sldId id="287" r:id="rId20"/>
    <p:sldId id="276" r:id="rId21"/>
    <p:sldId id="288" r:id="rId22"/>
    <p:sldId id="280" r:id="rId23"/>
    <p:sldId id="281" r:id="rId24"/>
    <p:sldId id="282" r:id="rId25"/>
    <p:sldId id="283" r:id="rId26"/>
    <p:sldId id="284" r:id="rId27"/>
    <p:sldId id="270" r:id="rId28"/>
    <p:sldId id="271" r:id="rId29"/>
    <p:sldId id="278" r:id="rId30"/>
    <p:sldId id="279" r:id="rId31"/>
    <p:sldId id="289" r:id="rId32"/>
    <p:sldId id="272" r:id="rId33"/>
    <p:sldId id="273" r:id="rId34"/>
    <p:sldId id="274"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979" autoAdjust="0"/>
  </p:normalViewPr>
  <p:slideViewPr>
    <p:cSldViewPr snapToGrid="0" snapToObjects="1">
      <p:cViewPr varScale="1">
        <p:scale>
          <a:sx n="63" d="100"/>
          <a:sy n="63" d="100"/>
        </p:scale>
        <p:origin x="-2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C41B5-07D5-A345-95FD-F844FF065ABA}" type="datetimeFigureOut">
              <a:rPr lang="en-US" smtClean="0"/>
              <a:t>10/6/14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B6503-61A3-9C49-B528-222F8A133DC9}" type="slidenum">
              <a:rPr lang="en-US" smtClean="0"/>
              <a:t>‹#›</a:t>
            </a:fld>
            <a:endParaRPr lang="en-US"/>
          </a:p>
        </p:txBody>
      </p:sp>
    </p:spTree>
    <p:extLst>
      <p:ext uri="{BB962C8B-B14F-4D97-AF65-F5344CB8AC3E}">
        <p14:creationId xmlns:p14="http://schemas.microsoft.com/office/powerpoint/2010/main" val="365002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inspiration.co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D12F2-E893-CF40-85D1-0F8E9EDABC9B}" type="slidenum">
              <a:rPr lang="en-US"/>
              <a:pPr/>
              <a:t>1</a:t>
            </a:fld>
            <a:endParaRPr lang="en-US"/>
          </a:p>
        </p:txBody>
      </p:sp>
      <p:sp>
        <p:nvSpPr>
          <p:cNvPr id="73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0115" name="Rectangle 3"/>
          <p:cNvSpPr>
            <a:spLocks noGrp="1" noChangeArrowheads="1"/>
          </p:cNvSpPr>
          <p:nvPr>
            <p:ph type="body" idx="1"/>
          </p:nvPr>
        </p:nvSpPr>
        <p:spPr/>
        <p:txBody>
          <a:bodyPr/>
          <a:lstStyle/>
          <a:p>
            <a:r>
              <a:rPr lang="en-US" i="1"/>
              <a:t>Introduce self. </a:t>
            </a:r>
            <a:r>
              <a:rPr lang="en-US"/>
              <a:t> </a:t>
            </a:r>
            <a:r>
              <a:rPr lang="ja-JP" altLang="en-US">
                <a:latin typeface="Arial"/>
              </a:rPr>
              <a:t>“</a:t>
            </a:r>
            <a:r>
              <a:rPr lang="en-US"/>
              <a:t>Wow!! I am excited to be here to share with you something that is going to make this year one of your best ever.  I have discovered a program called Student Success Skills and it really works.  It sets students like you up for success.  Let me explain it to you. </a:t>
            </a:r>
          </a:p>
          <a:p>
            <a:endParaRPr lang="en-US"/>
          </a:p>
          <a:p>
            <a:r>
              <a:rPr lang="en-US"/>
              <a:t>They looked at all sorts of students from all over the country that were successful in all sorts of areas, school work, athletics, having good relationships, knowing how to handle tough situations, and </a:t>
            </a:r>
            <a:r>
              <a:rPr lang="en-US" b="1"/>
              <a:t>they broke the code.  </a:t>
            </a:r>
            <a:r>
              <a:rPr lang="en-US"/>
              <a:t>They discovered that the thing that separates the most successful from the rest were a few key skills and strategies.</a:t>
            </a:r>
          </a:p>
          <a:p>
            <a:r>
              <a:rPr lang="en-US"/>
              <a:t> </a:t>
            </a:r>
          </a:p>
          <a:p>
            <a:r>
              <a:rPr lang="en-US"/>
              <a:t>Now here is why I am excited.  These few key skills and strategies are easily taught to anyone who wants to learn them.  I became really convinced when I learned that studies have consistently shown that when students just like you have been taught these skills that they learned them easily and where able to use them right away.  And the really cool thing is that almost everyone learned them so well that they improved dramatically </a:t>
            </a:r>
            <a:r>
              <a:rPr lang="en-US" b="1"/>
              <a:t>on goals they selected</a:t>
            </a:r>
            <a:r>
              <a:rPr lang="en-US"/>
              <a:t> including math and reading on their 	state standardized test.</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016C3-3A07-6743-910E-271D275FF80A}" type="slidenum">
              <a:rPr lang="en-US"/>
              <a:pPr/>
              <a:t>10</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r>
              <a:rPr lang="en-US"/>
              <a:t>Being optimistic about what you can accomplish is important.  </a:t>
            </a:r>
            <a:r>
              <a:rPr lang="en-US" i="1"/>
              <a:t>Read quote.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02FBB-3CA8-D341-AEEB-7C65EEF7FA3E}" type="slidenum">
              <a:rPr lang="en-US"/>
              <a:pPr/>
              <a:t>11</a:t>
            </a:fld>
            <a:endParaRPr lang="en-US"/>
          </a:p>
        </p:txBody>
      </p:sp>
      <p:sp>
        <p:nvSpPr>
          <p:cNvPr id="631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1811" name="Rectangle 3"/>
          <p:cNvSpPr>
            <a:spLocks noGrp="1" noChangeArrowheads="1"/>
          </p:cNvSpPr>
          <p:nvPr>
            <p:ph type="body" idx="1"/>
          </p:nvPr>
        </p:nvSpPr>
        <p:spPr/>
        <p:txBody>
          <a:bodyPr/>
          <a:lstStyle/>
          <a:p>
            <a:r>
              <a:rPr lang="en-US" dirty="0" smtClean="0"/>
              <a:t>Being optimistic about what you can accomplish is important.</a:t>
            </a:r>
          </a:p>
          <a:p>
            <a:r>
              <a:rPr lang="en-US" b="1" dirty="0" smtClean="0"/>
              <a:t>If what you are doing </a:t>
            </a:r>
            <a:r>
              <a:rPr lang="en-US" b="1" dirty="0" err="1" smtClean="0"/>
              <a:t>isn</a:t>
            </a:r>
            <a:r>
              <a:rPr lang="ja-JP" altLang="en-US" b="1" dirty="0" smtClean="0">
                <a:latin typeface="Arial"/>
              </a:rPr>
              <a:t>’</a:t>
            </a:r>
            <a:r>
              <a:rPr lang="en-US" b="1" dirty="0" smtClean="0"/>
              <a:t>t working</a:t>
            </a:r>
            <a:r>
              <a:rPr lang="en-US" dirty="0" smtClean="0"/>
              <a:t>  don</a:t>
            </a:r>
            <a:r>
              <a:rPr lang="ja-JP" altLang="en-US" dirty="0" smtClean="0">
                <a:latin typeface="Arial"/>
              </a:rPr>
              <a:t>’</a:t>
            </a:r>
            <a:r>
              <a:rPr lang="en-US" dirty="0" smtClean="0"/>
              <a:t>t doubt your ability. Instead you can take a look at what you are doing and try something else.</a:t>
            </a:r>
            <a:endParaRPr lang="en-US" i="1" dirty="0" smtClean="0"/>
          </a:p>
          <a:p>
            <a:endParaRPr lang="en-US" dirty="0" smtClean="0"/>
          </a:p>
          <a:p>
            <a:r>
              <a:rPr lang="en-US" dirty="0" smtClean="0"/>
              <a:t>Ask students </a:t>
            </a:r>
            <a:r>
              <a:rPr lang="ja-JP" altLang="en-US" dirty="0" smtClean="0">
                <a:latin typeface="Arial"/>
              </a:rPr>
              <a:t>“</a:t>
            </a:r>
            <a:r>
              <a:rPr lang="en-US" dirty="0" smtClean="0"/>
              <a:t> Have you ever know someone who tried the same losing strategy over and over.  Sometimes people do this because they do not know other strategies.  We are going to make sure everyone in here knows lots of strategies that lead to success.</a:t>
            </a:r>
          </a:p>
          <a:p>
            <a:endParaRPr lang="en-US" dirty="0" smtClean="0"/>
          </a:p>
          <a:p>
            <a:r>
              <a:rPr lang="en-US" dirty="0" smtClean="0"/>
              <a:t>Don</a:t>
            </a:r>
            <a:r>
              <a:rPr lang="ja-JP" altLang="en-US" dirty="0" smtClean="0">
                <a:latin typeface="Arial"/>
              </a:rPr>
              <a:t>’</a:t>
            </a:r>
            <a:r>
              <a:rPr lang="en-US" dirty="0" smtClean="0"/>
              <a:t>t continue the same strategy if it haven</a:t>
            </a:r>
            <a:r>
              <a:rPr lang="ja-JP" altLang="en-US" dirty="0" smtClean="0">
                <a:latin typeface="Arial"/>
              </a:rPr>
              <a:t>’</a:t>
            </a:r>
            <a:r>
              <a:rPr lang="en-US" dirty="0" smtClean="0"/>
              <a:t>t worked. If you do not know another one ask someone who is likely to know.  We need to help each other in this class to be successful.  When we help each other we all win.</a:t>
            </a:r>
          </a:p>
          <a:p>
            <a:pPr marL="228600" indent="-228600"/>
            <a:r>
              <a:rPr lang="en-US" i="1" dirty="0" smtClean="0"/>
              <a:t> </a:t>
            </a:r>
            <a:endParaRPr lang="en-US" i="1" dirty="0"/>
          </a:p>
          <a:p>
            <a:pPr marL="228600" indent="-228600"/>
            <a:r>
              <a:rPr lang="en-US" i="1" dirty="0"/>
              <a:t>1.	 </a:t>
            </a:r>
            <a:r>
              <a:rPr lang="en-US" dirty="0"/>
              <a:t>Don</a:t>
            </a:r>
            <a:r>
              <a:rPr lang="ja-JP" altLang="en-US" dirty="0">
                <a:latin typeface="Arial"/>
              </a:rPr>
              <a:t>’</a:t>
            </a:r>
            <a:r>
              <a:rPr lang="en-US" dirty="0"/>
              <a:t>t doubt your </a:t>
            </a:r>
            <a:r>
              <a:rPr lang="en-US" b="1" i="1" u="sng" dirty="0"/>
              <a:t>ability</a:t>
            </a:r>
            <a:r>
              <a:rPr lang="en-US" u="sng" dirty="0"/>
              <a:t>.</a:t>
            </a:r>
            <a:endParaRPr lang="en-US" dirty="0"/>
          </a:p>
          <a:p>
            <a:pPr marL="228600" indent="-228600"/>
            <a:endParaRPr lang="en-US" dirty="0"/>
          </a:p>
          <a:p>
            <a:pPr marL="228600" indent="-228600">
              <a:buFontTx/>
              <a:buAutoNum type="arabicPeriod" startAt="2"/>
            </a:pPr>
            <a:r>
              <a:rPr lang="en-US" dirty="0"/>
              <a:t>       You can doubt your </a:t>
            </a:r>
            <a:r>
              <a:rPr lang="en-US" b="1" i="1" u="sng" dirty="0"/>
              <a:t>strategy</a:t>
            </a:r>
            <a:r>
              <a:rPr lang="en-US" dirty="0"/>
              <a:t>.  </a:t>
            </a:r>
          </a:p>
          <a:p>
            <a:pPr marL="228600" indent="-228600"/>
            <a:endParaRPr lang="en-US" dirty="0"/>
          </a:p>
          <a:p>
            <a:pPr marL="228600" indent="-228600"/>
            <a:r>
              <a:rPr lang="en-US" dirty="0"/>
              <a:t>3.</a:t>
            </a:r>
            <a:r>
              <a:rPr lang="en-US" b="1" dirty="0"/>
              <a:t>       </a:t>
            </a:r>
            <a:r>
              <a:rPr lang="en-US" dirty="0"/>
              <a:t>If what you are doing </a:t>
            </a:r>
            <a:r>
              <a:rPr lang="en-US" dirty="0" err="1"/>
              <a:t>isn</a:t>
            </a:r>
            <a:r>
              <a:rPr lang="ja-JP" altLang="en-US" dirty="0">
                <a:latin typeface="Arial"/>
              </a:rPr>
              <a:t>’</a:t>
            </a:r>
            <a:r>
              <a:rPr lang="en-US" dirty="0"/>
              <a:t>t working?</a:t>
            </a:r>
            <a:r>
              <a:rPr lang="en-US" b="1" dirty="0"/>
              <a:t> </a:t>
            </a:r>
            <a:r>
              <a:rPr lang="en-US" dirty="0"/>
              <a:t> </a:t>
            </a:r>
            <a:r>
              <a:rPr lang="en-US" b="1" i="1" u="sng" dirty="0"/>
              <a:t>try something different</a:t>
            </a:r>
          </a:p>
          <a:p>
            <a:pPr marL="228600" indent="-2286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CA960-51ED-404C-BFC1-933C66CDE072}" type="slidenum">
              <a:rPr lang="en-US"/>
              <a:pPr/>
              <a:t>12</a:t>
            </a:fld>
            <a:endParaRPr lang="en-US"/>
          </a:p>
        </p:txBody>
      </p:sp>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r>
              <a:rPr lang="en-US"/>
              <a:t>Go over this poster and ask students to pay attention since next week you will ask them to explain it to each other. </a:t>
            </a:r>
          </a:p>
          <a:p>
            <a:endParaRPr lang="en-US"/>
          </a:p>
          <a:p>
            <a:r>
              <a:rPr lang="en-US" b="1"/>
              <a:t>Imagine</a:t>
            </a:r>
            <a:r>
              <a:rPr lang="en-US"/>
              <a:t>:  It is important to be able to picture yourself being successful.  Remember-Don</a:t>
            </a:r>
            <a:r>
              <a:rPr lang="ja-JP" altLang="en-US">
                <a:latin typeface="Arial"/>
              </a:rPr>
              <a:t>’</a:t>
            </a:r>
            <a:r>
              <a:rPr lang="en-US"/>
              <a:t>t doubt your ability. See yourself being successful in using the strategy you have chosen to help you reach your goal. </a:t>
            </a:r>
          </a:p>
          <a:p>
            <a:endParaRPr lang="en-US"/>
          </a:p>
          <a:p>
            <a:r>
              <a:rPr lang="en-US"/>
              <a:t>The next step is to </a:t>
            </a:r>
            <a:r>
              <a:rPr lang="en-US" b="1"/>
              <a:t>practice</a:t>
            </a:r>
            <a:r>
              <a:rPr lang="en-US"/>
              <a:t>. Put into practice the skill or strategy you chose to help you reach your goal.  Notice even small improvements. </a:t>
            </a:r>
          </a:p>
          <a:p>
            <a:endParaRPr lang="en-US"/>
          </a:p>
          <a:p>
            <a:r>
              <a:rPr lang="en-US"/>
              <a:t>If your strategy is not working, don</a:t>
            </a:r>
            <a:r>
              <a:rPr lang="ja-JP" altLang="en-US">
                <a:latin typeface="Arial"/>
              </a:rPr>
              <a:t>’</a:t>
            </a:r>
            <a:r>
              <a:rPr lang="en-US"/>
              <a:t>t doubt your ability,  you can </a:t>
            </a:r>
            <a:r>
              <a:rPr lang="en-US" b="1"/>
              <a:t>start over</a:t>
            </a:r>
            <a:r>
              <a:rPr lang="en-US"/>
              <a:t> with a different strategy or maybe just make a slight change to the strategy you are currently using.  </a:t>
            </a:r>
          </a:p>
          <a:p>
            <a:endParaRPr lang="en-US"/>
          </a:p>
          <a:p>
            <a:r>
              <a:rPr lang="en-US" b="1"/>
              <a:t>You are Very Close</a:t>
            </a:r>
            <a:r>
              <a:rPr lang="en-US"/>
              <a:t> reminds you to never give up.  Tell yourself that </a:t>
            </a:r>
            <a:r>
              <a:rPr lang="en-US" b="1"/>
              <a:t>you are very close</a:t>
            </a:r>
            <a:r>
              <a:rPr lang="en-US"/>
              <a:t> and with continued practice you will get there.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SMART</a:t>
            </a:r>
            <a:r>
              <a:rPr lang="en-US" baseline="0" dirty="0" smtClean="0"/>
              <a:t> Goals:</a:t>
            </a:r>
          </a:p>
          <a:p>
            <a:endParaRPr lang="en-US" baseline="0" dirty="0" smtClean="0"/>
          </a:p>
        </p:txBody>
      </p:sp>
      <p:sp>
        <p:nvSpPr>
          <p:cNvPr id="4" name="Slide Number Placeholder 3"/>
          <p:cNvSpPr>
            <a:spLocks noGrp="1"/>
          </p:cNvSpPr>
          <p:nvPr>
            <p:ph type="sldNum" sz="quarter" idx="10"/>
          </p:nvPr>
        </p:nvSpPr>
        <p:spPr/>
        <p:txBody>
          <a:bodyPr/>
          <a:lstStyle/>
          <a:p>
            <a:fld id="{F5DB6503-61A3-9C49-B528-222F8A133DC9}" type="slidenum">
              <a:rPr lang="en-US" smtClean="0"/>
              <a:t>13</a:t>
            </a:fld>
            <a:endParaRPr lang="en-US"/>
          </a:p>
        </p:txBody>
      </p:sp>
    </p:spTree>
    <p:extLst>
      <p:ext uri="{BB962C8B-B14F-4D97-AF65-F5344CB8AC3E}">
        <p14:creationId xmlns:p14="http://schemas.microsoft.com/office/powerpoint/2010/main" val="418352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Specific: The goal addresses</a:t>
            </a:r>
            <a:r>
              <a:rPr lang="en-US" baseline="0" dirty="0" smtClean="0"/>
              <a:t> what you want to accomplish and answers the 5 </a:t>
            </a:r>
            <a:r>
              <a:rPr lang="en-US" baseline="0" dirty="0" err="1" smtClean="0"/>
              <a:t>Ws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Measurable: Because the goal specifies when and how often the behavior will occur, it is easy to measure whether you did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Attainable: This goal is realistic because it specifies “school nights” and not every night of the week. It is also attainable because it is only 2 hours a night. It’s not asking that you change your lifestyle or get straight A’s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Relevant: For a student whose incomplete homework was resulting in lower grades, this goal is relevant because it leads to completed homework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Time-bound: The goal names specific times when the student will study and how often. It also specifies the marking period so that the goal can be revisited and readjusted depending on the results of the student’s report card</a:t>
            </a:r>
          </a:p>
        </p:txBody>
      </p:sp>
      <p:sp>
        <p:nvSpPr>
          <p:cNvPr id="4" name="Slide Number Placeholder 3"/>
          <p:cNvSpPr>
            <a:spLocks noGrp="1"/>
          </p:cNvSpPr>
          <p:nvPr>
            <p:ph type="sldNum" sz="quarter" idx="10"/>
          </p:nvPr>
        </p:nvSpPr>
        <p:spPr/>
        <p:txBody>
          <a:bodyPr/>
          <a:lstStyle/>
          <a:p>
            <a:fld id="{F5DB6503-61A3-9C49-B528-222F8A133DC9}" type="slidenum">
              <a:rPr lang="en-US" smtClean="0"/>
              <a:t>14</a:t>
            </a:fld>
            <a:endParaRPr lang="en-US"/>
          </a:p>
        </p:txBody>
      </p:sp>
    </p:spTree>
    <p:extLst>
      <p:ext uri="{BB962C8B-B14F-4D97-AF65-F5344CB8AC3E}">
        <p14:creationId xmlns:p14="http://schemas.microsoft.com/office/powerpoint/2010/main" val="220318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achieve one goal, move on to the next one!</a:t>
            </a:r>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15</a:t>
            </a:fld>
            <a:endParaRPr lang="en-US"/>
          </a:p>
        </p:txBody>
      </p:sp>
    </p:spTree>
    <p:extLst>
      <p:ext uri="{BB962C8B-B14F-4D97-AF65-F5344CB8AC3E}">
        <p14:creationId xmlns:p14="http://schemas.microsoft.com/office/powerpoint/2010/main" val="2004688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97187-1C4B-E045-9C71-418FD2D6E02F}" type="slidenum">
              <a:rPr lang="en-US"/>
              <a:pPr/>
              <a:t>16</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r>
              <a:rPr lang="en-US" i="1" dirty="0" smtClean="0"/>
              <a:t>Introduce the concept of Kaizen from slide.</a:t>
            </a:r>
          </a:p>
          <a:p>
            <a:r>
              <a:rPr lang="en-US" dirty="0" smtClean="0"/>
              <a:t>One way to stay optimistic is to use the principle of Kaizen.  As we try new skills and learn to check our progress we want to become experts in noticing even very small positive changes in ourselves and others.  When we notice a positive change in others we want to be sure and tell them that we noticed it.  Saying encouraging things to ourselves and others helps us all stay focused and also helps us to make and keep friends.</a:t>
            </a:r>
          </a:p>
          <a:p>
            <a:r>
              <a:rPr lang="en-US" dirty="0" smtClean="0"/>
              <a:t>Kaizen is also about continuous improvement.  We never reach perfection.  We can always improve. Making improvement brings us joy.</a:t>
            </a:r>
            <a:endParaRPr lang="en-US" i="1" dirty="0" smtClean="0"/>
          </a:p>
          <a:p>
            <a:endParaRPr lang="en-US" i="1" dirty="0" smtClean="0"/>
          </a:p>
          <a:p>
            <a:r>
              <a:rPr lang="en-US" i="1" dirty="0" smtClean="0"/>
              <a:t>Have </a:t>
            </a:r>
            <a:r>
              <a:rPr lang="en-US" i="1" dirty="0"/>
              <a:t>students stand up and follow you through the hand play for Kaizen.  Provide some background such as:  All cultures have found ways to remind members of important ideas.  Hand plays and other physical movements have been a way to communicate key ideas.  While this is a Japanese word, the hand play I will show you comes from the aborigines of Australia. </a:t>
            </a:r>
          </a:p>
          <a:p>
            <a:endParaRPr lang="en-US" i="1" dirty="0"/>
          </a:p>
          <a:p>
            <a:r>
              <a:rPr lang="en-US" i="1" dirty="0"/>
              <a:t>Counselor/teacher leader--See hand-play description in manual, section 7 page 240</a:t>
            </a:r>
          </a:p>
          <a:p>
            <a:endParaRPr lang="en-US"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strategies</a:t>
            </a:r>
            <a:r>
              <a:rPr lang="en-US" baseline="0" dirty="0" smtClean="0"/>
              <a:t> for making this school year a success and to help you achieve your goals!</a:t>
            </a:r>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17</a:t>
            </a:fld>
            <a:endParaRPr lang="en-US"/>
          </a:p>
        </p:txBody>
      </p:sp>
    </p:spTree>
    <p:extLst>
      <p:ext uri="{BB962C8B-B14F-4D97-AF65-F5344CB8AC3E}">
        <p14:creationId xmlns:p14="http://schemas.microsoft.com/office/powerpoint/2010/main" val="85204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18</a:t>
            </a:fld>
            <a:endParaRPr lang="en-US"/>
          </a:p>
        </p:txBody>
      </p:sp>
    </p:spTree>
    <p:extLst>
      <p:ext uri="{BB962C8B-B14F-4D97-AF65-F5344CB8AC3E}">
        <p14:creationId xmlns:p14="http://schemas.microsoft.com/office/powerpoint/2010/main" val="56644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CCE24B-9819-4E43-B5A7-44CAE2936613}"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show that it takes about 28 days to form a new habit. </a:t>
            </a:r>
          </a:p>
          <a:p>
            <a:endParaRPr lang="en-US" dirty="0" smtClean="0"/>
          </a:p>
          <a:p>
            <a:r>
              <a:rPr lang="en-US" dirty="0" smtClean="0"/>
              <a:t>I’m here to</a:t>
            </a:r>
            <a:r>
              <a:rPr lang="en-US" baseline="0" dirty="0" smtClean="0"/>
              <a:t> teach you all some strategies to help you form better study habits and test-taking skills!</a:t>
            </a:r>
            <a:endParaRPr lang="en-US" dirty="0" smtClean="0"/>
          </a:p>
        </p:txBody>
      </p:sp>
      <p:sp>
        <p:nvSpPr>
          <p:cNvPr id="4" name="Slide Number Placeholder 3"/>
          <p:cNvSpPr>
            <a:spLocks noGrp="1"/>
          </p:cNvSpPr>
          <p:nvPr>
            <p:ph type="sldNum" sz="quarter" idx="10"/>
          </p:nvPr>
        </p:nvSpPr>
        <p:spPr/>
        <p:txBody>
          <a:bodyPr/>
          <a:lstStyle/>
          <a:p>
            <a:fld id="{F5DB6503-61A3-9C49-B528-222F8A133DC9}" type="slidenum">
              <a:rPr lang="en-US" smtClean="0"/>
              <a:t>2</a:t>
            </a:fld>
            <a:endParaRPr lang="en-US"/>
          </a:p>
        </p:txBody>
      </p:sp>
    </p:spTree>
    <p:extLst>
      <p:ext uri="{BB962C8B-B14F-4D97-AF65-F5344CB8AC3E}">
        <p14:creationId xmlns:p14="http://schemas.microsoft.com/office/powerpoint/2010/main" val="108742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1D6CD-C18A-5340-B528-14377A8EB584}" type="slidenum">
              <a:rPr lang="en-US"/>
              <a:pPr/>
              <a:t>20</a:t>
            </a:fld>
            <a:endParaRPr lang="en-US"/>
          </a:p>
        </p:txBody>
      </p:sp>
      <p:sp>
        <p:nvSpPr>
          <p:cNvPr id="65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8435" name="Rectangle 3"/>
          <p:cNvSpPr>
            <a:spLocks noGrp="1" noChangeArrowheads="1"/>
          </p:cNvSpPr>
          <p:nvPr>
            <p:ph type="body" idx="1"/>
          </p:nvPr>
        </p:nvSpPr>
        <p:spPr/>
        <p:txBody>
          <a:bodyPr/>
          <a:lstStyle/>
          <a:p>
            <a:r>
              <a:rPr lang="en-US" sz="1000" i="1"/>
              <a:t>Go through the Body Location Memory Pegs to learn the ten top foods for health.</a:t>
            </a:r>
          </a:p>
          <a:p>
            <a:r>
              <a:rPr lang="en-US" i="1"/>
              <a:t>Stress that students can use this for any content they want to remember for any course.</a:t>
            </a:r>
          </a:p>
          <a:p>
            <a:r>
              <a:rPr lang="en-US" i="1"/>
              <a:t>Go to next slide to continue with the third of the seven keys.</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21</a:t>
            </a:fld>
            <a:endParaRPr lang="en-US"/>
          </a:p>
        </p:txBody>
      </p:sp>
    </p:spTree>
    <p:extLst>
      <p:ext uri="{BB962C8B-B14F-4D97-AF65-F5344CB8AC3E}">
        <p14:creationId xmlns:p14="http://schemas.microsoft.com/office/powerpoint/2010/main" val="3277656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4D08F-A57F-4C4B-8993-0B424792FA8F}" type="slidenum">
              <a:rPr lang="en-US"/>
              <a:pPr/>
              <a:t>22</a:t>
            </a:fld>
            <a:endParaRPr lang="en-US"/>
          </a:p>
        </p:txBody>
      </p:sp>
      <p:sp>
        <p:nvSpPr>
          <p:cNvPr id="44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p:txBody>
          <a:bodyPr/>
          <a:lstStyle/>
          <a:p>
            <a:r>
              <a:rPr lang="en-US"/>
              <a:t>Let</a:t>
            </a:r>
            <a:r>
              <a:rPr lang="ja-JP" altLang="en-US">
                <a:latin typeface="Arial"/>
              </a:rPr>
              <a:t>’</a:t>
            </a:r>
            <a:r>
              <a:rPr lang="en-US"/>
              <a:t>s take a look at some strategies that will help improve our memory and our performance on tests and quizzes.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D9299-3734-5349-A352-DF460203CA45}" type="slidenum">
              <a:rPr lang="en-US"/>
              <a:pPr/>
              <a:t>23</a:t>
            </a:fld>
            <a:endParaRPr lang="en-US"/>
          </a:p>
        </p:txBody>
      </p:sp>
      <p:sp>
        <p:nvSpPr>
          <p:cNvPr id="45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6707" name="Rectangle 3"/>
          <p:cNvSpPr>
            <a:spLocks noGrp="1" noChangeArrowheads="1"/>
          </p:cNvSpPr>
          <p:nvPr>
            <p:ph type="body" idx="1"/>
          </p:nvPr>
        </p:nvSpPr>
        <p:spPr/>
        <p:txBody>
          <a:bodyPr/>
          <a:lstStyle/>
          <a:p>
            <a:r>
              <a:rPr lang="en-US" i="1"/>
              <a:t>Review how this might be the beginning of an organizer to remember the Top Healthy Foods and ask students how they might proceed from 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095C1-ACA5-9A47-95BA-108954564C06}" type="slidenum">
              <a:rPr lang="en-US"/>
              <a:pPr/>
              <a:t>24</a:t>
            </a:fld>
            <a:endParaRPr lang="en-US"/>
          </a:p>
        </p:txBody>
      </p:sp>
      <p:sp>
        <p:nvSpPr>
          <p:cNvPr id="44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9539" name="Rectangle 3"/>
          <p:cNvSpPr>
            <a:spLocks noGrp="1" noChangeArrowheads="1"/>
          </p:cNvSpPr>
          <p:nvPr>
            <p:ph type="body" idx="1"/>
          </p:nvPr>
        </p:nvSpPr>
        <p:spPr/>
        <p:txBody>
          <a:bodyPr/>
          <a:lstStyle/>
          <a:p>
            <a:r>
              <a:rPr lang="en-US"/>
              <a:t>Next: </a:t>
            </a:r>
            <a:r>
              <a:rPr lang="en-US" b="1"/>
              <a:t>Create index cards</a:t>
            </a:r>
            <a:r>
              <a:rPr lang="en-US"/>
              <a:t> using your </a:t>
            </a:r>
            <a:r>
              <a:rPr lang="ja-JP" altLang="en-US">
                <a:latin typeface="Arial"/>
              </a:rPr>
              <a:t>“</a:t>
            </a:r>
            <a:r>
              <a:rPr lang="en-US"/>
              <a:t>Most Important Ideas</a:t>
            </a:r>
            <a:r>
              <a:rPr lang="ja-JP" altLang="en-US">
                <a:latin typeface="Arial"/>
              </a:rPr>
              <a:t>”</a:t>
            </a:r>
            <a:r>
              <a:rPr lang="en-US"/>
              <a:t> </a:t>
            </a:r>
          </a:p>
          <a:p>
            <a:r>
              <a:rPr lang="en-US"/>
              <a:t>After you are clear on what the </a:t>
            </a:r>
            <a:r>
              <a:rPr lang="ja-JP" altLang="en-US">
                <a:latin typeface="Arial"/>
              </a:rPr>
              <a:t>“</a:t>
            </a:r>
            <a:r>
              <a:rPr lang="en-US"/>
              <a:t>Most Important Ideas</a:t>
            </a:r>
            <a:r>
              <a:rPr lang="ja-JP" altLang="en-US">
                <a:latin typeface="Arial"/>
              </a:rPr>
              <a:t>”</a:t>
            </a:r>
            <a:r>
              <a:rPr lang="en-US"/>
              <a:t> are and have organized them into an outline or concept map, it is helpful to break the ideas into small chunks that are easier to remember. 	</a:t>
            </a:r>
            <a:endParaRPr lang="en-US" b="1"/>
          </a:p>
          <a:p>
            <a:r>
              <a:rPr lang="en-US" b="1"/>
              <a:t>Review your cards six times</a:t>
            </a:r>
            <a:r>
              <a:rPr lang="en-US"/>
              <a:t> before the test, including one last time just before the test. </a:t>
            </a:r>
          </a:p>
          <a:p>
            <a:r>
              <a:rPr lang="en-US" i="1"/>
              <a:t>Work with the teacher to provide a few examples of effective index cards related to the upcoming test.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0C39D-D0AF-9241-B483-2A12C0DC735B}" type="slidenum">
              <a:rPr lang="en-US"/>
              <a:pPr/>
              <a:t>25</a:t>
            </a:fld>
            <a:endParaRPr lang="en-US"/>
          </a:p>
        </p:txBody>
      </p:sp>
      <p:sp>
        <p:nvSpPr>
          <p:cNvPr id="45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2611" name="Rectangle 3"/>
          <p:cNvSpPr>
            <a:spLocks noGrp="1" noChangeArrowheads="1"/>
          </p:cNvSpPr>
          <p:nvPr>
            <p:ph type="body" idx="1"/>
          </p:nvPr>
        </p:nvSpPr>
        <p:spPr/>
        <p:txBody>
          <a:bodyPr/>
          <a:lstStyle/>
          <a:p>
            <a:r>
              <a:rPr lang="en-US" b="1" i="1"/>
              <a:t>Discuss the Remote Control technique</a:t>
            </a:r>
            <a:r>
              <a:rPr lang="en-US" i="1"/>
              <a:t>:</a:t>
            </a:r>
          </a:p>
          <a:p>
            <a:r>
              <a:rPr lang="en-US"/>
              <a:t>Use the commercial breaks during your favorite TV shows to go through your index cards.  Or you can connect your review to some other activity you enjoy, such as listening to your favorite music. This ties studying to something you like and makes it seem less of a hassle.</a:t>
            </a:r>
          </a:p>
          <a:p>
            <a:r>
              <a:rPr lang="en-US" i="1"/>
              <a:t>Go through the math of reviewing cards six times.</a:t>
            </a:r>
            <a:r>
              <a:rPr lang="en-US"/>
              <a:t>  It takes only approximately 30 minutes.  It works best if the reviews are spaced apart.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56A12-1784-AC48-BE45-43B20D099B63}" type="slidenum">
              <a:rPr lang="en-US"/>
              <a:pPr/>
              <a:t>26</a:t>
            </a:fld>
            <a:endParaRPr lang="en-US"/>
          </a:p>
        </p:txBody>
      </p:sp>
      <p:sp>
        <p:nvSpPr>
          <p:cNvPr id="45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5683" name="Rectangle 3"/>
          <p:cNvSpPr>
            <a:spLocks noGrp="1" noChangeArrowheads="1"/>
          </p:cNvSpPr>
          <p:nvPr>
            <p:ph type="body" idx="1"/>
          </p:nvPr>
        </p:nvSpPr>
        <p:spPr/>
        <p:txBody>
          <a:bodyPr/>
          <a:lstStyle/>
          <a:p>
            <a:r>
              <a:rPr lang="en-US" dirty="0"/>
              <a:t>Let</a:t>
            </a:r>
            <a:r>
              <a:rPr lang="ja-JP" altLang="en-US" dirty="0">
                <a:latin typeface="Arial"/>
              </a:rPr>
              <a:t>’</a:t>
            </a:r>
            <a:r>
              <a:rPr lang="en-US" dirty="0"/>
              <a:t>s look at a few other strategies.</a:t>
            </a:r>
          </a:p>
          <a:p>
            <a:r>
              <a:rPr lang="en-US" i="1" dirty="0"/>
              <a:t>NOTE:  It is very helpful to talk with the teacher and enlist their support in reinforcing these memory strategies.  Having some examples from the teacher of graphic organizers and getting the teacher to provide time in class to have students work together to create their own graphic organizers and compare </a:t>
            </a:r>
            <a:r>
              <a:rPr lang="ja-JP" altLang="en-US" i="1" dirty="0">
                <a:latin typeface="Arial"/>
              </a:rPr>
              <a:t>“</a:t>
            </a:r>
            <a:r>
              <a:rPr lang="en-US" i="1" dirty="0"/>
              <a:t>Most important ideas</a:t>
            </a:r>
            <a:r>
              <a:rPr lang="ja-JP" altLang="en-US" i="1" dirty="0">
                <a:latin typeface="Arial"/>
              </a:rPr>
              <a:t>”</a:t>
            </a:r>
            <a:r>
              <a:rPr lang="en-US" i="1" dirty="0"/>
              <a:t>  and then make note cards from the graphic organizer before the next test is the best way to show students how powerful these techniques are.   Inspiration Software is one of the leaders in visual learning.  You can download free examples at </a:t>
            </a:r>
            <a:r>
              <a:rPr lang="en-US" i="1" dirty="0">
                <a:hlinkClick r:id="rId3"/>
              </a:rPr>
              <a:t>www.inspiration.com</a:t>
            </a:r>
            <a:r>
              <a:rPr lang="en-US" i="1" dirty="0"/>
              <a:t>.  Many recent texts have graphic organizers for each chapter.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B141E-AF01-9C40-8C9C-B40D55E3ABE0}" type="slidenum">
              <a:rPr lang="en-US"/>
              <a:pPr/>
              <a:t>27</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r>
              <a:rPr lang="en-US" b="1" dirty="0"/>
              <a:t>The first step in becoming skilled at performing under pressure is using your imagination to create a calm place.  </a:t>
            </a:r>
          </a:p>
          <a:p>
            <a:pPr>
              <a:buFontTx/>
              <a:buChar char="•"/>
            </a:pPr>
            <a:r>
              <a:rPr lang="en-US" i="1" dirty="0"/>
              <a:t>Guide students through Calm place activity.  Read script.</a:t>
            </a:r>
          </a:p>
          <a:p>
            <a:pPr>
              <a:buFontTx/>
              <a:buChar char="•"/>
            </a:pPr>
            <a:r>
              <a:rPr lang="en-US" i="1" dirty="0"/>
              <a:t>After the activity ask students to write or draw something about their Calm place that will help them to remember what it is like (60 seconds).</a:t>
            </a:r>
          </a:p>
          <a:p>
            <a:pPr>
              <a:buFontTx/>
              <a:buChar char="•"/>
            </a:pPr>
            <a:r>
              <a:rPr lang="en-US" i="1" dirty="0"/>
              <a:t>When students have completed their drawing say –  </a:t>
            </a:r>
            <a:r>
              <a:rPr lang="ja-JP" altLang="en-US" i="1" dirty="0">
                <a:latin typeface="Arial"/>
              </a:rPr>
              <a:t>“</a:t>
            </a:r>
            <a:r>
              <a:rPr lang="en-US" b="1" dirty="0"/>
              <a:t>In just a moment I will ask you to share whatever you choose about your Calm place with a partner.  </a:t>
            </a:r>
            <a:r>
              <a:rPr lang="en-US" b="1"/>
              <a:t>Remember to practice Listening with Eyes, Ears and Heart.  </a:t>
            </a:r>
            <a:endParaRPr lang="en-US" i="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7AA01-5244-EB40-9FD8-DAACD006E283}" type="slidenum">
              <a:rPr lang="en-US"/>
              <a:pPr/>
              <a:t>28</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r>
              <a:rPr lang="en-US"/>
              <a:t>Here is one way you can use your Calm place.  </a:t>
            </a:r>
            <a:r>
              <a:rPr lang="en-US" i="1"/>
              <a:t>Introduce breathe, picture, focus sequence.  </a:t>
            </a:r>
          </a:p>
          <a:p>
            <a:pPr>
              <a:buFontTx/>
              <a:buChar char="•"/>
            </a:pPr>
            <a:r>
              <a:rPr lang="en-US" b="1"/>
              <a:t>Breathe</a:t>
            </a:r>
            <a:r>
              <a:rPr lang="en-US"/>
              <a:t> - take slow deep breaths.  Sometimes it helps to count. Count to five on the inhale.  Hold for a count of five. Exhale to the count of five.  </a:t>
            </a:r>
            <a:r>
              <a:rPr lang="en-US" i="1"/>
              <a:t>Have students practice.  </a:t>
            </a:r>
          </a:p>
          <a:p>
            <a:pPr>
              <a:buFontTx/>
              <a:buChar char="•"/>
            </a:pPr>
            <a:r>
              <a:rPr lang="en-US" b="1"/>
              <a:t>Picture</a:t>
            </a:r>
            <a:r>
              <a:rPr lang="en-US"/>
              <a:t> yourself in your Calm place, It only takes a split second to visit your Calm place to get you out of a negative self-talk loop that often goes along with rising anxiety.  </a:t>
            </a:r>
          </a:p>
          <a:p>
            <a:pPr>
              <a:buFontTx/>
              <a:buChar char="•"/>
            </a:pPr>
            <a:r>
              <a:rPr lang="en-US"/>
              <a:t>Tell your self to </a:t>
            </a:r>
            <a:r>
              <a:rPr lang="en-US" b="1"/>
              <a:t>focus</a:t>
            </a:r>
            <a:r>
              <a:rPr lang="en-US"/>
              <a:t> on the strategies that you have pre-determined to use for this task.  For example, if the task is taking a test, then you have several strategies to focus on.  </a:t>
            </a:r>
            <a:r>
              <a:rPr lang="en-US" i="1"/>
              <a:t>See next two slide for test taking strategies.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E6E56-CA5D-7946-A4AE-2C9F388C55CB}" type="slidenum">
              <a:rPr lang="en-US"/>
              <a:pPr/>
              <a:t>29</a:t>
            </a:fld>
            <a:endParaRPr lang="en-US"/>
          </a:p>
        </p:txBody>
      </p:sp>
      <p:sp>
        <p:nvSpPr>
          <p:cNvPr id="43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2131" name="Rectangle 3"/>
          <p:cNvSpPr>
            <a:spLocks noGrp="1" noChangeArrowheads="1"/>
          </p:cNvSpPr>
          <p:nvPr>
            <p:ph type="body" idx="1"/>
          </p:nvPr>
        </p:nvSpPr>
        <p:spPr/>
        <p:txBody>
          <a:bodyPr/>
          <a:lstStyle/>
          <a:p>
            <a:r>
              <a:rPr lang="en-US" i="1"/>
              <a:t>Introduce Keep Kool Tune Shields.  </a:t>
            </a:r>
            <a:r>
              <a:rPr lang="en-US"/>
              <a:t>We can use music to create shields to help us cope with pressure situations. </a:t>
            </a:r>
            <a:r>
              <a:rPr lang="en-US" i="1"/>
              <a:t>Play a few seconds of an upbeat positive song such as James Brown </a:t>
            </a:r>
            <a:r>
              <a:rPr lang="ja-JP" altLang="en-US" i="1">
                <a:latin typeface="Arial"/>
              </a:rPr>
              <a:t>“</a:t>
            </a:r>
            <a:r>
              <a:rPr lang="en-US" i="1"/>
              <a:t>I feel good</a:t>
            </a:r>
            <a:r>
              <a:rPr lang="ja-JP" altLang="en-US" i="1">
                <a:latin typeface="Arial"/>
              </a:rPr>
              <a:t>”</a:t>
            </a:r>
            <a:r>
              <a:rPr lang="en-US" i="1"/>
              <a:t> and then say</a:t>
            </a:r>
            <a:r>
              <a:rPr lang="en-US"/>
              <a:t> </a:t>
            </a:r>
          </a:p>
          <a:p>
            <a:pPr>
              <a:buFontTx/>
              <a:buChar char="•"/>
            </a:pPr>
            <a:r>
              <a:rPr lang="en-US"/>
              <a:t>Under pressure we sometimes start negative tapes playing in our mind.  For example, </a:t>
            </a:r>
            <a:r>
              <a:rPr lang="ja-JP" altLang="en-US">
                <a:latin typeface="Arial"/>
              </a:rPr>
              <a:t>“</a:t>
            </a:r>
            <a:r>
              <a:rPr lang="en-US"/>
              <a:t>this test is way too hard, how do they expect anybody to pass this thing, or If I can</a:t>
            </a:r>
            <a:r>
              <a:rPr lang="ja-JP" altLang="en-US">
                <a:latin typeface="Arial"/>
              </a:rPr>
              <a:t>’</a:t>
            </a:r>
            <a:r>
              <a:rPr lang="en-US"/>
              <a:t>t pass this test I can</a:t>
            </a:r>
            <a:r>
              <a:rPr lang="ja-JP" altLang="en-US">
                <a:latin typeface="Arial"/>
              </a:rPr>
              <a:t>’</a:t>
            </a:r>
            <a:r>
              <a:rPr lang="en-US"/>
              <a:t>t pass anything or I</a:t>
            </a:r>
            <a:r>
              <a:rPr lang="ja-JP" altLang="en-US">
                <a:latin typeface="Arial"/>
              </a:rPr>
              <a:t>’</a:t>
            </a:r>
            <a:r>
              <a:rPr lang="en-US"/>
              <a:t>m never going to get it, everybody will think I</a:t>
            </a:r>
            <a:r>
              <a:rPr lang="ja-JP" altLang="en-US">
                <a:latin typeface="Arial"/>
              </a:rPr>
              <a:t>’</a:t>
            </a:r>
            <a:r>
              <a:rPr lang="en-US"/>
              <a:t>m a loser, I won</a:t>
            </a:r>
            <a:r>
              <a:rPr lang="ja-JP" altLang="en-US">
                <a:latin typeface="Arial"/>
              </a:rPr>
              <a:t>’</a:t>
            </a:r>
            <a:r>
              <a:rPr lang="en-US"/>
              <a:t>t have friends….. </a:t>
            </a:r>
          </a:p>
          <a:p>
            <a:pPr>
              <a:buFontTx/>
              <a:buChar char="•"/>
            </a:pPr>
            <a:r>
              <a:rPr lang="en-US"/>
              <a:t>Keep Kool Tunes is a simple technique that lots of people your age use to cut this negative message tape off.  It involves three easy steps. </a:t>
            </a:r>
            <a:r>
              <a:rPr lang="en-US" i="1"/>
              <a:t>Next slide.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3</a:t>
            </a:fld>
            <a:endParaRPr lang="en-US"/>
          </a:p>
        </p:txBody>
      </p:sp>
    </p:spTree>
    <p:extLst>
      <p:ext uri="{BB962C8B-B14F-4D97-AF65-F5344CB8AC3E}">
        <p14:creationId xmlns:p14="http://schemas.microsoft.com/office/powerpoint/2010/main" val="3705761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9A9C1-F6F8-E942-800A-40D8A851D55A}" type="slidenum">
              <a:rPr lang="en-US"/>
              <a:pPr/>
              <a:t>30</a:t>
            </a:fld>
            <a:endParaRPr lang="en-US"/>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4179" name="Rectangle 3"/>
          <p:cNvSpPr>
            <a:spLocks noGrp="1" noChangeArrowheads="1"/>
          </p:cNvSpPr>
          <p:nvPr>
            <p:ph type="body" idx="1"/>
          </p:nvPr>
        </p:nvSpPr>
        <p:spPr/>
        <p:txBody>
          <a:bodyPr/>
          <a:lstStyle/>
          <a:p>
            <a:pPr>
              <a:buFontTx/>
              <a:buChar char="•"/>
            </a:pPr>
            <a:r>
              <a:rPr lang="en-US" dirty="0"/>
              <a:t>First, notice when the negative message tape is starting up.  </a:t>
            </a:r>
          </a:p>
          <a:p>
            <a:pPr>
              <a:buFontTx/>
              <a:buChar char="•"/>
            </a:pPr>
            <a:r>
              <a:rPr lang="en-US" dirty="0"/>
              <a:t>Next, use the awareness of the negative message to trigger your positive message.  </a:t>
            </a:r>
            <a:r>
              <a:rPr lang="ja-JP" altLang="en-US" dirty="0">
                <a:latin typeface="Arial"/>
              </a:rPr>
              <a:t>“</a:t>
            </a:r>
            <a:r>
              <a:rPr lang="en-US" dirty="0"/>
              <a:t>Time to hit my Keep </a:t>
            </a:r>
            <a:r>
              <a:rPr lang="en-US" dirty="0" err="1"/>
              <a:t>Kool</a:t>
            </a:r>
            <a:r>
              <a:rPr lang="en-US" dirty="0"/>
              <a:t> Tune</a:t>
            </a:r>
            <a:r>
              <a:rPr lang="ja-JP" altLang="en-US" dirty="0">
                <a:latin typeface="Arial"/>
              </a:rPr>
              <a:t>”</a:t>
            </a:r>
            <a:r>
              <a:rPr lang="en-US" dirty="0"/>
              <a:t>. This reminds you to start singing (silently if people are around you) the positive phrase from the song you have already picked out.  For example, you start singing, </a:t>
            </a:r>
            <a:r>
              <a:rPr lang="ja-JP" altLang="en-US" dirty="0">
                <a:latin typeface="Arial"/>
              </a:rPr>
              <a:t>“</a:t>
            </a:r>
            <a:r>
              <a:rPr lang="en-US" dirty="0"/>
              <a:t>I feel good, like I know that I would…..</a:t>
            </a:r>
            <a:r>
              <a:rPr lang="ja-JP" altLang="en-US" dirty="0">
                <a:latin typeface="Arial"/>
              </a:rPr>
              <a:t>”</a:t>
            </a:r>
            <a:r>
              <a:rPr lang="en-US" dirty="0"/>
              <a:t>  This is switching attention from an automatic negative message to a positive one.  </a:t>
            </a:r>
          </a:p>
          <a:p>
            <a:pPr>
              <a:buFontTx/>
              <a:buChar char="•"/>
            </a:pPr>
            <a:r>
              <a:rPr lang="en-US" dirty="0"/>
              <a:t>Last, decide what is the best thing for you to do next to handle the current situation instead of letting the negative tape rob you of your confidence.  </a:t>
            </a:r>
            <a:endParaRPr lang="en-US" i="1" dirty="0" smtClean="0"/>
          </a:p>
          <a:p>
            <a:pPr>
              <a:buFontTx/>
              <a:buChar char="•"/>
            </a:pPr>
            <a:r>
              <a:rPr lang="en-US" i="1" dirty="0" smtClean="0"/>
              <a:t>Ask students to work in pairs and think of a few positive messages in songs that they like and write down the phrase, song title, and artist.  Tell students:  </a:t>
            </a:r>
            <a:r>
              <a:rPr lang="en-US" dirty="0" smtClean="0"/>
              <a:t>Be sure the lyric phrase has a healthy</a:t>
            </a:r>
            <a:r>
              <a:rPr lang="en-US" i="1" dirty="0" smtClean="0"/>
              <a:t> </a:t>
            </a:r>
            <a:r>
              <a:rPr lang="en-US" dirty="0" smtClean="0"/>
              <a:t>message  and has the power to shift your mood into a positive frame.  One way to judge the power of a tune is to</a:t>
            </a:r>
            <a:r>
              <a:rPr lang="en-US" i="1" dirty="0" smtClean="0"/>
              <a:t> </a:t>
            </a:r>
            <a:r>
              <a:rPr lang="en-US" dirty="0" smtClean="0"/>
              <a:t>ask yourself,  </a:t>
            </a:r>
            <a:r>
              <a:rPr lang="ja-JP" altLang="en-US" dirty="0" smtClean="0">
                <a:latin typeface="Arial"/>
              </a:rPr>
              <a:t>“</a:t>
            </a:r>
            <a:r>
              <a:rPr lang="en-US" dirty="0" smtClean="0"/>
              <a:t>Do I start smiling when I sing this tune?</a:t>
            </a:r>
            <a:r>
              <a:rPr lang="ja-JP" altLang="en-US" dirty="0" smtClean="0">
                <a:latin typeface="Arial"/>
              </a:rPr>
              <a:t>”</a:t>
            </a:r>
            <a:r>
              <a:rPr lang="en-US" dirty="0" smtClean="0"/>
              <a:t>  (30 seconds)</a:t>
            </a:r>
          </a:p>
          <a:p>
            <a:pPr>
              <a:buFontTx/>
              <a:buChar char="•"/>
            </a:pPr>
            <a:r>
              <a:rPr lang="en-US" i="1" dirty="0" smtClean="0"/>
              <a:t>Ask volunteers to share their positive Keep </a:t>
            </a:r>
            <a:r>
              <a:rPr lang="en-US" i="1" dirty="0" err="1" smtClean="0"/>
              <a:t>Kool</a:t>
            </a:r>
            <a:r>
              <a:rPr lang="en-US" i="1" dirty="0" smtClean="0"/>
              <a:t> Tunes with the class.  Ask the class if they agree that the song</a:t>
            </a:r>
            <a:r>
              <a:rPr lang="ja-JP" altLang="en-US" i="1" dirty="0" smtClean="0">
                <a:latin typeface="Arial"/>
              </a:rPr>
              <a:t>’</a:t>
            </a:r>
            <a:r>
              <a:rPr lang="en-US" i="1" dirty="0" smtClean="0"/>
              <a:t>s message is positive and healthy.</a:t>
            </a:r>
            <a:endParaRPr lang="en-US" dirty="0" smtClean="0"/>
          </a:p>
          <a:p>
            <a:pPr>
              <a:buFontTx/>
              <a:buChar char="•"/>
            </a:pPr>
            <a:endParaRPr lang="en-US" i="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31</a:t>
            </a:fld>
            <a:endParaRPr lang="en-US"/>
          </a:p>
        </p:txBody>
      </p:sp>
    </p:spTree>
    <p:extLst>
      <p:ext uri="{BB962C8B-B14F-4D97-AF65-F5344CB8AC3E}">
        <p14:creationId xmlns:p14="http://schemas.microsoft.com/office/powerpoint/2010/main" val="53078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E520C-E634-6C43-8522-A39C884D46C4}" type="slidenum">
              <a:rPr lang="en-US"/>
              <a:pPr/>
              <a:t>32</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r>
              <a:rPr lang="en-US"/>
              <a:t>These are some of the test taking strategies you might choose from.  </a:t>
            </a:r>
            <a:r>
              <a:rPr lang="en-US" i="1"/>
              <a:t>Review the seven test taking strategies.  The first two are what we have been practicing. Ask for student volunteers to read strategies 3-7 one at a time and ask after each one is read </a:t>
            </a:r>
            <a:r>
              <a:rPr lang="ja-JP" altLang="en-US" i="1">
                <a:latin typeface="Arial"/>
              </a:rPr>
              <a:t>“</a:t>
            </a:r>
            <a:r>
              <a:rPr lang="en-US" i="1"/>
              <a:t>How many of you use this one?</a:t>
            </a:r>
            <a:r>
              <a:rPr lang="ja-JP" altLang="en-US" i="1">
                <a:latin typeface="Arial"/>
              </a:rPr>
              <a:t>”</a:t>
            </a:r>
            <a:r>
              <a:rPr lang="en-US" i="1"/>
              <a:t> (two slides).</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8A7A5-36A2-6740-ACFD-7A344828DB0D}" type="slidenum">
              <a:rPr lang="en-US"/>
              <a:pPr/>
              <a:t>33</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r>
              <a:rPr lang="en-US" i="1"/>
              <a:t>Continue review of test taking strategies.  Ask teacher to guide students through Breathe, Picture, Focus and remind students of these test taking tips just before the next test.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6CD24-8889-6D46-A299-295F201FFB63}" type="slidenum">
              <a:rPr lang="en-US"/>
              <a:pPr/>
              <a:t>34</a:t>
            </a:fld>
            <a:endParaRPr lang="en-US"/>
          </a:p>
        </p:txBody>
      </p:sp>
      <p:sp>
        <p:nvSpPr>
          <p:cNvPr id="584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4707" name="Rectangle 3"/>
          <p:cNvSpPr>
            <a:spLocks noGrp="1" noChangeArrowheads="1"/>
          </p:cNvSpPr>
          <p:nvPr>
            <p:ph type="body" idx="1"/>
          </p:nvPr>
        </p:nvSpPr>
        <p:spPr/>
        <p:txBody>
          <a:bodyPr/>
          <a:lstStyle/>
          <a:p>
            <a:pPr marL="228600" indent="-228600"/>
            <a:r>
              <a:rPr lang="en-US" i="1"/>
              <a:t>Have students join you in the Optimism Cheer:  Prompt students with these three lines and ask for a choral response: Students repeat the key word or phrase that is underlined below.</a:t>
            </a:r>
          </a:p>
          <a:p>
            <a:pPr marL="228600" indent="-228600"/>
            <a:r>
              <a:rPr lang="en-US" i="1"/>
              <a:t> </a:t>
            </a:r>
          </a:p>
          <a:p>
            <a:pPr marL="228600" indent="-228600"/>
            <a:r>
              <a:rPr lang="en-US" i="1"/>
              <a:t>1.	 </a:t>
            </a:r>
            <a:r>
              <a:rPr lang="en-US"/>
              <a:t>Don</a:t>
            </a:r>
            <a:r>
              <a:rPr lang="ja-JP" altLang="en-US">
                <a:latin typeface="Arial"/>
              </a:rPr>
              <a:t>’</a:t>
            </a:r>
            <a:r>
              <a:rPr lang="en-US"/>
              <a:t>t doubt your </a:t>
            </a:r>
            <a:r>
              <a:rPr lang="en-US" b="1" i="1" u="sng"/>
              <a:t>ability</a:t>
            </a:r>
            <a:r>
              <a:rPr lang="en-US" u="sng"/>
              <a:t>.</a:t>
            </a:r>
            <a:endParaRPr lang="en-US"/>
          </a:p>
          <a:p>
            <a:pPr marL="228600" indent="-228600"/>
            <a:endParaRPr lang="en-US"/>
          </a:p>
          <a:p>
            <a:pPr marL="228600" indent="-228600">
              <a:buFontTx/>
              <a:buAutoNum type="arabicPeriod" startAt="2"/>
            </a:pPr>
            <a:r>
              <a:rPr lang="en-US"/>
              <a:t>       You can doubt your </a:t>
            </a:r>
            <a:r>
              <a:rPr lang="en-US" b="1" i="1" u="sng"/>
              <a:t>strategy</a:t>
            </a:r>
            <a:r>
              <a:rPr lang="en-US"/>
              <a:t>.  </a:t>
            </a:r>
          </a:p>
          <a:p>
            <a:pPr marL="228600" indent="-228600"/>
            <a:endParaRPr lang="en-US"/>
          </a:p>
          <a:p>
            <a:pPr marL="228600" indent="-228600"/>
            <a:r>
              <a:rPr lang="en-US"/>
              <a:t>3.</a:t>
            </a:r>
            <a:r>
              <a:rPr lang="en-US" b="1"/>
              <a:t>       </a:t>
            </a:r>
            <a:r>
              <a:rPr lang="en-US"/>
              <a:t>If what you are doing isn</a:t>
            </a:r>
            <a:r>
              <a:rPr lang="ja-JP" altLang="en-US">
                <a:latin typeface="Arial"/>
              </a:rPr>
              <a:t>’</a:t>
            </a:r>
            <a:r>
              <a:rPr lang="en-US"/>
              <a:t>t working?</a:t>
            </a:r>
            <a:r>
              <a:rPr lang="en-US" b="1"/>
              <a:t> </a:t>
            </a:r>
            <a:r>
              <a:rPr lang="en-US"/>
              <a:t> </a:t>
            </a:r>
            <a:r>
              <a:rPr lang="en-US" b="1" i="1" u="sng"/>
              <a:t>try something different</a:t>
            </a:r>
          </a:p>
          <a:p>
            <a:pPr marL="228600" indent="-228600"/>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35</a:t>
            </a:fld>
            <a:endParaRPr lang="en-US"/>
          </a:p>
        </p:txBody>
      </p:sp>
    </p:spTree>
    <p:extLst>
      <p:ext uri="{BB962C8B-B14F-4D97-AF65-F5344CB8AC3E}">
        <p14:creationId xmlns:p14="http://schemas.microsoft.com/office/powerpoint/2010/main" val="206332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36</a:t>
            </a:fld>
            <a:endParaRPr lang="en-US"/>
          </a:p>
        </p:txBody>
      </p:sp>
    </p:spTree>
    <p:extLst>
      <p:ext uri="{BB962C8B-B14F-4D97-AF65-F5344CB8AC3E}">
        <p14:creationId xmlns:p14="http://schemas.microsoft.com/office/powerpoint/2010/main" val="63208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Habit Test!</a:t>
            </a:r>
          </a:p>
          <a:p>
            <a:endParaRPr lang="en-US" dirty="0" smtClean="0"/>
          </a:p>
          <a:p>
            <a:r>
              <a:rPr lang="en-US" dirty="0" smtClean="0"/>
              <a:t>Be Honest!</a:t>
            </a:r>
            <a:r>
              <a:rPr lang="en-US" baseline="0" dirty="0" smtClean="0"/>
              <a:t> Don’t comment. Just answer on paper or laptop.</a:t>
            </a:r>
          </a:p>
          <a:p>
            <a:endParaRPr lang="en-US" baseline="0" dirty="0" smtClean="0"/>
          </a:p>
          <a:p>
            <a:r>
              <a:rPr lang="en-US" baseline="0" dirty="0" smtClean="0"/>
              <a:t>We’ll come back to this later.</a:t>
            </a:r>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4</a:t>
            </a:fld>
            <a:endParaRPr lang="en-US"/>
          </a:p>
        </p:txBody>
      </p:sp>
    </p:spTree>
    <p:extLst>
      <p:ext uri="{BB962C8B-B14F-4D97-AF65-F5344CB8AC3E}">
        <p14:creationId xmlns:p14="http://schemas.microsoft.com/office/powerpoint/2010/main" val="190020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937E5-8AE5-274C-ABEB-2D1E90BAED91}" type="slidenum">
              <a:rPr lang="en-US"/>
              <a:pPr/>
              <a:t>5</a:t>
            </a:fld>
            <a:endParaRPr lang="en-US"/>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r>
              <a:rPr lang="en-US"/>
              <a:t>Here</a:t>
            </a:r>
            <a:r>
              <a:rPr lang="ja-JP" altLang="en-US">
                <a:latin typeface="Arial"/>
              </a:rPr>
              <a:t>’</a:t>
            </a:r>
            <a:r>
              <a:rPr lang="en-US"/>
              <a:t>s how I think they did it.  Picture a fishing boat. You are using a big net with big gaps to catch your fish.  When you pull in the catch you miss a lot of fish.  Now picture another net with much smaller gaps.  When you pull in this net you get many more fish.  The way to make the gaps in our learning net smaller is to add these key skills and strategies I want to share with you.  </a:t>
            </a:r>
          </a:p>
          <a:p>
            <a:r>
              <a:rPr lang="en-US"/>
              <a:t>		</a:t>
            </a:r>
          </a:p>
          <a:p>
            <a:r>
              <a:rPr lang="en-US"/>
              <a:t>When you use these new strategies and skills you are able to net more information easier and to be successful at learning whatever you want to learn.  When students use these skills to do better in school, they find that they do can learn any subject easier and better than before.  It is really cool.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13888-7629-B64B-86B7-8F0D8E8FB726}" type="slidenum">
              <a:rPr lang="en-US"/>
              <a:pPr/>
              <a:t>6</a:t>
            </a:fld>
            <a:endParaRPr lang="en-US"/>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r>
              <a:rPr lang="en-US"/>
              <a:t>The Student Success Skills program can be summed up with five things that we focus on</a:t>
            </a:r>
            <a:r>
              <a:rPr lang="ja-JP" altLang="en-US">
                <a:latin typeface="Arial"/>
              </a:rPr>
              <a:t>”</a:t>
            </a:r>
            <a:r>
              <a:rPr lang="en-US"/>
              <a:t>:   Show </a:t>
            </a:r>
            <a:r>
              <a:rPr lang="ja-JP" altLang="en-US">
                <a:latin typeface="Arial"/>
              </a:rPr>
              <a:t>“</a:t>
            </a:r>
            <a:r>
              <a:rPr lang="en-US"/>
              <a:t>We Focus on Five Things</a:t>
            </a:r>
            <a:r>
              <a:rPr lang="ja-JP" altLang="en-US">
                <a:latin typeface="Arial"/>
              </a:rPr>
              <a:t>”</a:t>
            </a:r>
            <a:r>
              <a:rPr lang="en-US"/>
              <a:t> slide and ask volunteers to read each item.  After each provide a brief statement such as:</a:t>
            </a:r>
          </a:p>
          <a:p>
            <a:r>
              <a:rPr lang="en-US"/>
              <a:t>Goal setting is a skill that all successful people have.  We will practice goal setting each week and rate our progress.  The really cool part about this one is that we will hear from students in this class who are making improvements and everyone will hear lots of success strategies.</a:t>
            </a:r>
          </a:p>
          <a:p>
            <a:endParaRPr lang="en-US"/>
          </a:p>
          <a:p>
            <a:r>
              <a:rPr lang="en-US"/>
              <a:t>Having a caring, supportive and encourage classroom makes everyone want to come to class and to do well. We will learn some easy ways to make this a classroom like that.</a:t>
            </a:r>
          </a:p>
          <a:p>
            <a:endParaRPr lang="en-US"/>
          </a:p>
          <a:p>
            <a:r>
              <a:rPr lang="en-US"/>
              <a:t>You are going to love some of the easy to use memory strategies.</a:t>
            </a:r>
          </a:p>
          <a:p>
            <a:endParaRPr lang="en-US"/>
          </a:p>
          <a:p>
            <a:r>
              <a:rPr lang="en-US"/>
              <a:t>All of us have had the experience of being a little to anxious and not performing up to our ability.  We will learn a few ways to stay in control even under pressure and perform to our ability.</a:t>
            </a:r>
          </a:p>
          <a:p>
            <a:endParaRPr lang="en-US"/>
          </a:p>
          <a:p>
            <a:r>
              <a:rPr lang="en-US"/>
              <a:t>Healthy optimism is a key idea that runs through this entire program.  We will learn how to trust in our ability and change our strategy if what we are doing is not working.</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C512B-7F6A-CE46-AD7D-36C9EE19C4FF}" type="slidenum">
              <a:rPr lang="en-US"/>
              <a:pPr/>
              <a:t>7</a:t>
            </a:fld>
            <a:endParaRPr lang="en-US"/>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p:txBody>
          <a:bodyPr/>
          <a:lstStyle/>
          <a:p>
            <a:r>
              <a:rPr lang="en-US"/>
              <a:t>We will be finding out more about these </a:t>
            </a:r>
            <a:r>
              <a:rPr lang="en-US" b="1"/>
              <a:t>Learning Skills, Social Skills and Self-management Skills.  </a:t>
            </a:r>
            <a:r>
              <a:rPr lang="en-US"/>
              <a:t>We know that a combination of these three skill sets in combination with a caring community seems to be the keys to academic and social success. </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F16C4-14E8-7844-963D-A71CED496BAD}" type="slidenum">
              <a:rPr lang="en-US"/>
              <a:pPr/>
              <a:t>8</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pPr>
              <a:lnSpc>
                <a:spcPct val="90000"/>
              </a:lnSpc>
            </a:pPr>
            <a:r>
              <a:rPr lang="en-US"/>
              <a:t>So, here is what</a:t>
            </a:r>
            <a:r>
              <a:rPr lang="ja-JP" altLang="en-US">
                <a:latin typeface="Arial"/>
              </a:rPr>
              <a:t>’</a:t>
            </a:r>
            <a:r>
              <a:rPr lang="en-US"/>
              <a:t>s in it for you.  They asked students just like you who had tried this program what they got out of it and these are some of the most frequent answers:  As we go over each of them pick out which 1-2 of these would be most important to you.</a:t>
            </a:r>
          </a:p>
          <a:p>
            <a:pPr>
              <a:lnSpc>
                <a:spcPct val="90000"/>
              </a:lnSpc>
            </a:pPr>
            <a:endParaRPr lang="en-US"/>
          </a:p>
          <a:p>
            <a:pPr>
              <a:lnSpc>
                <a:spcPct val="90000"/>
              </a:lnSpc>
            </a:pPr>
            <a:r>
              <a:rPr lang="en-US"/>
              <a:t>Ask volunteers to read each one and provide a little background such as:</a:t>
            </a:r>
          </a:p>
          <a:p>
            <a:pPr>
              <a:lnSpc>
                <a:spcPct val="90000"/>
              </a:lnSpc>
              <a:buFontTx/>
              <a:buChar char="•"/>
            </a:pPr>
            <a:r>
              <a:rPr lang="en-US"/>
              <a:t>Having these skills makes </a:t>
            </a:r>
            <a:r>
              <a:rPr lang="en-US" b="1"/>
              <a:t>learning easier</a:t>
            </a:r>
            <a:r>
              <a:rPr lang="en-US"/>
              <a:t> and sets you up for success. </a:t>
            </a:r>
          </a:p>
          <a:p>
            <a:pPr>
              <a:lnSpc>
                <a:spcPct val="90000"/>
              </a:lnSpc>
              <a:buFontTx/>
              <a:buChar char="•"/>
            </a:pPr>
            <a:r>
              <a:rPr lang="en-US"/>
              <a:t>Because learning is easier,when it comes time for</a:t>
            </a:r>
            <a:r>
              <a:rPr lang="en-US" b="1"/>
              <a:t> testing in the spring</a:t>
            </a:r>
            <a:r>
              <a:rPr lang="en-US"/>
              <a:t> it is easier because you have learned so much more.</a:t>
            </a:r>
          </a:p>
          <a:p>
            <a:pPr>
              <a:lnSpc>
                <a:spcPct val="90000"/>
              </a:lnSpc>
              <a:buFontTx/>
              <a:buChar char="•"/>
            </a:pPr>
            <a:r>
              <a:rPr lang="en-US"/>
              <a:t>You will learn how to help create the kind of caring, and encouraging atmosphere that makes you </a:t>
            </a:r>
            <a:r>
              <a:rPr lang="en-US" b="1"/>
              <a:t>look forward to coming to this class.</a:t>
            </a:r>
            <a:r>
              <a:rPr lang="en-US"/>
              <a:t> </a:t>
            </a:r>
          </a:p>
          <a:p>
            <a:pPr>
              <a:lnSpc>
                <a:spcPct val="90000"/>
              </a:lnSpc>
              <a:buFontTx/>
              <a:buChar char="•"/>
            </a:pPr>
            <a:r>
              <a:rPr lang="en-US"/>
              <a:t>You will learn some easy to use </a:t>
            </a:r>
            <a:r>
              <a:rPr lang="en-US" b="1"/>
              <a:t>memory strategies</a:t>
            </a:r>
            <a:r>
              <a:rPr lang="en-US"/>
              <a:t> that make remembering key facts easier.  </a:t>
            </a:r>
          </a:p>
          <a:p>
            <a:pPr>
              <a:lnSpc>
                <a:spcPct val="90000"/>
              </a:lnSpc>
              <a:buFontTx/>
              <a:buChar char="•"/>
            </a:pPr>
            <a:r>
              <a:rPr lang="en-US"/>
              <a:t>You will learn how to </a:t>
            </a:r>
            <a:r>
              <a:rPr lang="en-US" b="1"/>
              <a:t>manage anxiety</a:t>
            </a:r>
            <a:r>
              <a:rPr lang="en-US"/>
              <a:t> so that you can perform at your best even under pressure.</a:t>
            </a:r>
          </a:p>
          <a:p>
            <a:pPr>
              <a:lnSpc>
                <a:spcPct val="90000"/>
              </a:lnSpc>
              <a:buFontTx/>
              <a:buChar char="•"/>
            </a:pPr>
            <a:r>
              <a:rPr lang="en-US"/>
              <a:t>These skills will help you to have the kind of </a:t>
            </a:r>
            <a:r>
              <a:rPr lang="en-US" b="1"/>
              <a:t>caring relationships</a:t>
            </a:r>
            <a:r>
              <a:rPr lang="en-US"/>
              <a:t> you want with peers and others. </a:t>
            </a:r>
          </a:p>
          <a:p>
            <a:pPr>
              <a:lnSpc>
                <a:spcPct val="90000"/>
              </a:lnSpc>
              <a:buFontTx/>
              <a:buChar char="•"/>
            </a:pPr>
            <a:r>
              <a:rPr lang="en-US"/>
              <a:t>These skills will help you to manage yourself so that you have more </a:t>
            </a:r>
            <a:r>
              <a:rPr lang="en-US" b="1"/>
              <a:t>happiness, and greater health.</a:t>
            </a:r>
            <a:r>
              <a:rPr lang="en-US"/>
              <a:t> </a:t>
            </a:r>
          </a:p>
          <a:p>
            <a:pPr>
              <a:lnSpc>
                <a:spcPct val="90000"/>
              </a:lnSpc>
            </a:pPr>
            <a:endParaRPr lang="en-US"/>
          </a:p>
          <a:p>
            <a:pPr>
              <a:lnSpc>
                <a:spcPct val="90000"/>
              </a:lnSpc>
              <a:buFontTx/>
              <a:buChar char="•"/>
            </a:pPr>
            <a:r>
              <a:rPr lang="en-US" b="1"/>
              <a:t>Now that we have gone thru what other students got from the SSS program choose the top two things you most want from the program.  Give me a thumbs up when you have your top two picked out.  Next go through each and ask </a:t>
            </a:r>
            <a:r>
              <a:rPr lang="ja-JP" altLang="en-US" b="1">
                <a:latin typeface="Arial"/>
              </a:rPr>
              <a:t>“</a:t>
            </a:r>
            <a:r>
              <a:rPr lang="en-US" b="1"/>
              <a:t>Who had this one as one of your top two.</a:t>
            </a:r>
            <a:r>
              <a:rPr lang="ja-JP" altLang="en-US" b="1">
                <a:latin typeface="Arial"/>
              </a:rPr>
              <a:t>”</a:t>
            </a:r>
            <a:r>
              <a:rPr lang="en-US" b="1"/>
              <a:t>  Repeat for each the seven.</a:t>
            </a:r>
          </a:p>
          <a:p>
            <a:pPr>
              <a:lnSpc>
                <a:spcPct val="90000"/>
              </a:lnSpc>
            </a:pPr>
            <a:endParaRPr lang="en-US" b="1"/>
          </a:p>
          <a:p>
            <a:pPr>
              <a:lnSpc>
                <a:spcPct val="90000"/>
              </a:lnSpc>
            </a:pPr>
            <a:r>
              <a:rPr lang="en-US"/>
              <a:t>Are you ready to get started learning the SSS strategies?  Then lets get started with Building a community of caring, support and encouragement</a:t>
            </a:r>
            <a:r>
              <a:rPr lang="en-US" b="1"/>
              <a:t>.  Go to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766AF-4786-734A-97C7-284FC8A60B5D}" type="slidenum">
              <a:rPr lang="en-US"/>
              <a:pPr/>
              <a:t>9</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p:txBody>
          <a:bodyPr/>
          <a:lstStyle/>
          <a:p>
            <a:r>
              <a:rPr lang="en-US"/>
              <a:t>Let</a:t>
            </a:r>
            <a:r>
              <a:rPr lang="ja-JP" altLang="en-US">
                <a:latin typeface="Arial"/>
              </a:rPr>
              <a:t>’</a:t>
            </a:r>
            <a:r>
              <a:rPr lang="en-US"/>
              <a:t>s see if we can figure out what a caring, encouraging, supportive classroom would look like, sound like, and feel like. </a:t>
            </a:r>
          </a:p>
          <a:p>
            <a:pPr>
              <a:buFontTx/>
              <a:buChar char="•"/>
            </a:pPr>
            <a:r>
              <a:rPr lang="en-US" i="1"/>
              <a:t>Divide class into groups of three:  Provide a copy of this sheet or flip chart paper and markers to each trio.  </a:t>
            </a:r>
          </a:p>
          <a:p>
            <a:pPr>
              <a:buFontTx/>
              <a:buChar char="•"/>
            </a:pPr>
            <a:r>
              <a:rPr lang="en-US" i="1"/>
              <a:t>Have a flip chart paper divided into three columns:         </a:t>
            </a:r>
            <a:r>
              <a:rPr lang="en-US" b="1"/>
              <a:t>Looks Like     Sounds Like		Feels Like  for recording their answers.</a:t>
            </a:r>
            <a:endParaRPr lang="en-US"/>
          </a:p>
          <a:p>
            <a:pPr>
              <a:buFontTx/>
              <a:buChar char="•"/>
            </a:pPr>
            <a:r>
              <a:rPr lang="en-US" i="1"/>
              <a:t>Ask each trio to brainstorm 5 concrete examples of what this class would look like (60 seconds). Ask trios to report to whole class. Record answers onto composite chart.</a:t>
            </a:r>
          </a:p>
          <a:p>
            <a:pPr>
              <a:buFontTx/>
              <a:buChar char="•"/>
            </a:pPr>
            <a:r>
              <a:rPr lang="en-US" i="1"/>
              <a:t>Next, ask each trio to brainstorm 5 concrete examples of what this class sound like (60 seconds). Ask trios to report to whole class. Record  answers.</a:t>
            </a:r>
          </a:p>
          <a:p>
            <a:pPr>
              <a:buFontTx/>
              <a:buChar char="•"/>
            </a:pPr>
            <a:r>
              <a:rPr lang="en-US" i="1"/>
              <a:t>Then, ask each trio to brainstorm 5 concrete examples of  how it would feel  to be in  this kind of caring supportive and encouraging class (60 seconds).  Ask trios to report to whole class. Record answers. Save flip chart sheets for posting in the class. </a:t>
            </a:r>
          </a:p>
          <a:p>
            <a:pPr>
              <a:buFontTx/>
              <a:buChar char="•"/>
            </a:pPr>
            <a:endParaRPr lang="en-US" i="1"/>
          </a:p>
          <a:p>
            <a:pPr>
              <a:buFontTx/>
              <a:buChar char="•"/>
            </a:pPr>
            <a:r>
              <a:rPr lang="en-US" i="1"/>
              <a:t>This is a powerful norm setting activity as students hear other students describe the kind of classroom they want in very concrete terms.  If you hear less than concrete descriptions probe for more concrete examples.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109272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22895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239468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3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vert="horz"/>
          <a:lstStyle/>
          <a:p>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8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11754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8D950-EBCA-DD4A-95E0-5AA0B3499FAE}"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20768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8D950-EBCA-DD4A-95E0-5AA0B3499FAE}"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28341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8D950-EBCA-DD4A-95E0-5AA0B3499FAE}" type="datetimeFigureOut">
              <a:rPr lang="en-US" smtClean="0"/>
              <a:t>10/6/14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89081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8D950-EBCA-DD4A-95E0-5AA0B3499FAE}" type="datetimeFigureOut">
              <a:rPr lang="en-US" smtClean="0"/>
              <a:t>10/6/14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92852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8D950-EBCA-DD4A-95E0-5AA0B3499FAE}" type="datetimeFigureOut">
              <a:rPr lang="en-US" smtClean="0"/>
              <a:t>10/6/14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417655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8D950-EBCA-DD4A-95E0-5AA0B3499FAE}"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68998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8D950-EBCA-DD4A-95E0-5AA0B3499FAE}"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911116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8D950-EBCA-DD4A-95E0-5AA0B3499FAE}" type="datetimeFigureOut">
              <a:rPr lang="en-US" smtClean="0"/>
              <a:t>10/6/14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981AC-B817-7945-9FBA-E61F13CBBCA2}" type="slidenum">
              <a:rPr lang="en-US" smtClean="0"/>
              <a:t>‹#›</a:t>
            </a:fld>
            <a:endParaRPr lang="en-US"/>
          </a:p>
        </p:txBody>
      </p:sp>
    </p:spTree>
    <p:extLst>
      <p:ext uri="{BB962C8B-B14F-4D97-AF65-F5344CB8AC3E}">
        <p14:creationId xmlns:p14="http://schemas.microsoft.com/office/powerpoint/2010/main" val="228335560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tudyblue.com" TargetMode="External"/><Relationship Id="rId4" Type="http://schemas.openxmlformats.org/officeDocument/2006/relationships/hyperlink" Target="http://www.quizlet.com" TargetMode="External"/><Relationship Id="rId5" Type="http://schemas.openxmlformats.org/officeDocument/2006/relationships/image" Target="../media/image14.jpeg"/><Relationship Id="rId6" Type="http://schemas.openxmlformats.org/officeDocument/2006/relationships/image" Target="../media/image15.wmf"/><Relationship Id="rId7"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pacefem.com/mnemonics/" TargetMode="External"/><Relationship Id="rId4" Type="http://schemas.openxmlformats.org/officeDocument/2006/relationships/hyperlink" Target="http://flocabulary.com/why/" TargetMode="External"/><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16803" name="Picture 3" descr="StudentSuccessSkill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895600" y="0"/>
            <a:ext cx="62484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45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1" name="Picture 7" descr="Success log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2222500" cy="2235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333830" name="Rectangle 6"/>
          <p:cNvSpPr>
            <a:spLocks noGrp="1" noChangeArrowheads="1"/>
          </p:cNvSpPr>
          <p:nvPr>
            <p:ph type="body" sz="half" idx="2"/>
          </p:nvPr>
        </p:nvSpPr>
        <p:spPr bwMode="auto">
          <a:xfrm>
            <a:off x="3429000" y="1219200"/>
            <a:ext cx="5257800" cy="4906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pPr>
              <a:buFontTx/>
              <a:buNone/>
            </a:pPr>
            <a:r>
              <a:rPr lang="en-US" sz="4400" dirty="0">
                <a:solidFill>
                  <a:schemeClr val="accent2"/>
                </a:solidFill>
              </a:rPr>
              <a:t>  </a:t>
            </a:r>
            <a:r>
              <a:rPr lang="en-US" sz="4400" i="1" dirty="0">
                <a:solidFill>
                  <a:schemeClr val="accent2"/>
                </a:solidFill>
              </a:rPr>
              <a:t>One of the greatest predictors of student  success is their level of healthy optimistic thinking</a:t>
            </a:r>
            <a:r>
              <a:rPr lang="en-US" sz="4400" dirty="0">
                <a:solidFill>
                  <a:schemeClr val="accent2"/>
                </a:solidFill>
              </a:rPr>
              <a:t>.</a:t>
            </a:r>
          </a:p>
          <a:p>
            <a:pPr>
              <a:buFontTx/>
              <a:buNone/>
            </a:pPr>
            <a:r>
              <a:rPr lang="en-US" sz="4400" dirty="0"/>
              <a:t>  Seligman (1995).</a:t>
            </a:r>
          </a:p>
          <a:p>
            <a:endParaRPr lang="en-US" sz="4400" dirty="0"/>
          </a:p>
        </p:txBody>
      </p:sp>
    </p:spTree>
    <p:extLst>
      <p:ext uri="{BB962C8B-B14F-4D97-AF65-F5344CB8AC3E}">
        <p14:creationId xmlns:p14="http://schemas.microsoft.com/office/powerpoint/2010/main" val="3885847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bwMode="auto">
          <a:xfrm>
            <a:off x="1826381" y="533400"/>
            <a:ext cx="7317619"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r>
              <a:rPr lang="en-US" dirty="0"/>
              <a:t>  </a:t>
            </a:r>
            <a:r>
              <a:rPr lang="en-US" sz="5800" dirty="0">
                <a:solidFill>
                  <a:srgbClr val="0066CC"/>
                </a:solidFill>
              </a:rPr>
              <a:t>Key to Healthy </a:t>
            </a:r>
            <a:r>
              <a:rPr lang="en-US" sz="5800" dirty="0" smtClean="0">
                <a:solidFill>
                  <a:srgbClr val="0066CC"/>
                </a:solidFill>
              </a:rPr>
              <a:t>Optimism</a:t>
            </a:r>
            <a:endParaRPr lang="en-US" sz="5800" dirty="0">
              <a:solidFill>
                <a:srgbClr val="0066CC"/>
              </a:solidFill>
            </a:endParaRPr>
          </a:p>
        </p:txBody>
      </p:sp>
      <p:sp>
        <p:nvSpPr>
          <p:cNvPr id="630787" name="Rectangle 3"/>
          <p:cNvSpPr>
            <a:spLocks noGrp="1" noChangeArrowheads="1"/>
          </p:cNvSpPr>
          <p:nvPr>
            <p:ph idx="1"/>
          </p:nvPr>
        </p:nvSpPr>
        <p:spPr bwMode="auto">
          <a:xfrm>
            <a:off x="3810000" y="2133600"/>
            <a:ext cx="5334000" cy="472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0000"/>
              </a:lnSpc>
            </a:pPr>
            <a:r>
              <a:rPr lang="en-US" dirty="0"/>
              <a:t>Don</a:t>
            </a:r>
            <a:r>
              <a:rPr lang="ja-JP" altLang="en-US" dirty="0">
                <a:latin typeface="Arial"/>
              </a:rPr>
              <a:t>’</a:t>
            </a:r>
            <a:r>
              <a:rPr lang="en-US" dirty="0"/>
              <a:t>t doubt your </a:t>
            </a:r>
            <a:r>
              <a:rPr lang="en-US" u="sng" dirty="0">
                <a:solidFill>
                  <a:srgbClr val="0066CC"/>
                </a:solidFill>
              </a:rPr>
              <a:t>ability </a:t>
            </a:r>
          </a:p>
          <a:p>
            <a:pPr>
              <a:lnSpc>
                <a:spcPct val="90000"/>
              </a:lnSpc>
            </a:pPr>
            <a:endParaRPr lang="en-US" u="sng" dirty="0">
              <a:solidFill>
                <a:srgbClr val="0066CC"/>
              </a:solidFill>
            </a:endParaRPr>
          </a:p>
          <a:p>
            <a:pPr>
              <a:lnSpc>
                <a:spcPct val="90000"/>
              </a:lnSpc>
            </a:pPr>
            <a:r>
              <a:rPr lang="en-US" dirty="0"/>
              <a:t> Doubt your </a:t>
            </a:r>
            <a:r>
              <a:rPr lang="en-US" u="sng" dirty="0">
                <a:solidFill>
                  <a:srgbClr val="0066CC"/>
                </a:solidFill>
              </a:rPr>
              <a:t>strategy</a:t>
            </a:r>
          </a:p>
          <a:p>
            <a:pPr>
              <a:lnSpc>
                <a:spcPct val="90000"/>
              </a:lnSpc>
              <a:buFontTx/>
              <a:buNone/>
            </a:pPr>
            <a:endParaRPr lang="en-US" u="sng" dirty="0">
              <a:solidFill>
                <a:srgbClr val="0066CC"/>
              </a:solidFill>
            </a:endParaRPr>
          </a:p>
          <a:p>
            <a:pPr>
              <a:lnSpc>
                <a:spcPct val="90000"/>
              </a:lnSpc>
              <a:buFontTx/>
              <a:buNone/>
            </a:pPr>
            <a:r>
              <a:rPr lang="en-US" dirty="0"/>
              <a:t>If what you are doing is not working</a:t>
            </a:r>
          </a:p>
          <a:p>
            <a:pPr>
              <a:lnSpc>
                <a:spcPct val="90000"/>
              </a:lnSpc>
              <a:buFontTx/>
              <a:buNone/>
            </a:pPr>
            <a:endParaRPr lang="en-US" dirty="0"/>
          </a:p>
          <a:p>
            <a:pPr>
              <a:lnSpc>
                <a:spcPct val="90000"/>
              </a:lnSpc>
            </a:pPr>
            <a:r>
              <a:rPr lang="en-US" u="sng" dirty="0">
                <a:solidFill>
                  <a:srgbClr val="0066CC"/>
                </a:solidFill>
              </a:rPr>
              <a:t>Try Something Different!!!</a:t>
            </a:r>
          </a:p>
          <a:p>
            <a:pPr>
              <a:lnSpc>
                <a:spcPct val="90000"/>
              </a:lnSpc>
              <a:buFontTx/>
              <a:buNone/>
            </a:pPr>
            <a:endParaRPr lang="en-US" u="sng" dirty="0">
              <a:solidFill>
                <a:srgbClr val="0066CC"/>
              </a:solidFill>
            </a:endParaRPr>
          </a:p>
        </p:txBody>
      </p:sp>
      <p:pic>
        <p:nvPicPr>
          <p:cNvPr id="630788" name="Picture 4" descr="j0290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0480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37126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Imag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5105400" cy="6324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8217697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pic>
        <p:nvPicPr>
          <p:cNvPr id="5" name="Picture 4"/>
          <p:cNvPicPr>
            <a:picLocks noChangeAspect="1"/>
          </p:cNvPicPr>
          <p:nvPr/>
        </p:nvPicPr>
        <p:blipFill>
          <a:blip r:embed="rId3"/>
          <a:stretch>
            <a:fillRect/>
          </a:stretch>
        </p:blipFill>
        <p:spPr>
          <a:xfrm>
            <a:off x="457200" y="1417638"/>
            <a:ext cx="7919753" cy="4734317"/>
          </a:xfrm>
          <a:prstGeom prst="rect">
            <a:avLst/>
          </a:prstGeom>
        </p:spPr>
      </p:pic>
    </p:spTree>
    <p:extLst>
      <p:ext uri="{BB962C8B-B14F-4D97-AF65-F5344CB8AC3E}">
        <p14:creationId xmlns:p14="http://schemas.microsoft.com/office/powerpoint/2010/main" val="1528196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sz="half" idx="1"/>
          </p:nvPr>
        </p:nvSpPr>
        <p:spPr/>
        <p:txBody>
          <a:bodyPr/>
          <a:lstStyle/>
          <a:p>
            <a:r>
              <a:rPr lang="en-US" dirty="0" smtClean="0"/>
              <a:t>This year, I will get good grades.</a:t>
            </a:r>
            <a:endParaRPr lang="en-US" dirty="0"/>
          </a:p>
        </p:txBody>
      </p:sp>
      <p:sp>
        <p:nvSpPr>
          <p:cNvPr id="4" name="Text Placeholder 3"/>
          <p:cNvSpPr>
            <a:spLocks noGrp="1"/>
          </p:cNvSpPr>
          <p:nvPr>
            <p:ph type="body" sz="half" idx="2"/>
          </p:nvPr>
        </p:nvSpPr>
        <p:spPr/>
        <p:txBody>
          <a:bodyPr/>
          <a:lstStyle/>
          <a:p>
            <a:r>
              <a:rPr lang="en-US" dirty="0" smtClean="0"/>
              <a:t>Is this a SMART Goal?</a:t>
            </a:r>
          </a:p>
          <a:p>
            <a:endParaRPr lang="en-US" dirty="0"/>
          </a:p>
        </p:txBody>
      </p:sp>
      <p:sp>
        <p:nvSpPr>
          <p:cNvPr id="5" name="Text Placeholder 3"/>
          <p:cNvSpPr txBox="1">
            <a:spLocks/>
          </p:cNvSpPr>
          <p:nvPr/>
        </p:nvSpPr>
        <p:spPr>
          <a:xfrm>
            <a:off x="457200" y="2999944"/>
            <a:ext cx="8686800" cy="327861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SMART Goal: During the first 9-weeks, I will complete my homework between 5:00p-7:00p on school nights at my desk in my bedroom. After completing my homework, I will put my homework in a homework folder and put it in my backpack. At school the next day, I will turn in my homework to my teacher. I will revise this goal after receiving my first 9-weeks report card. </a:t>
            </a:r>
          </a:p>
          <a:p>
            <a:endParaRPr lang="en-US" dirty="0"/>
          </a:p>
        </p:txBody>
      </p:sp>
    </p:spTree>
    <p:extLst>
      <p:ext uri="{BB962C8B-B14F-4D97-AF65-F5344CB8AC3E}">
        <p14:creationId xmlns:p14="http://schemas.microsoft.com/office/powerpoint/2010/main" val="2592257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sz="half" idx="1"/>
          </p:nvPr>
        </p:nvSpPr>
        <p:spPr/>
        <p:txBody>
          <a:bodyPr/>
          <a:lstStyle/>
          <a:p>
            <a:r>
              <a:rPr lang="en-US" dirty="0" smtClean="0"/>
              <a:t>Goal: Get Organized	</a:t>
            </a:r>
            <a:endParaRPr lang="en-US" dirty="0"/>
          </a:p>
        </p:txBody>
      </p:sp>
      <p:sp>
        <p:nvSpPr>
          <p:cNvPr id="4" name="Text Placeholder 3"/>
          <p:cNvSpPr>
            <a:spLocks noGrp="1"/>
          </p:cNvSpPr>
          <p:nvPr>
            <p:ph type="body" sz="half" idx="2"/>
          </p:nvPr>
        </p:nvSpPr>
        <p:spPr/>
        <p:txBody>
          <a:bodyPr/>
          <a:lstStyle/>
          <a:p>
            <a:r>
              <a:rPr lang="en-US" dirty="0" smtClean="0"/>
              <a:t>How can you make this a SMART Goal?</a:t>
            </a:r>
            <a:endParaRPr lang="en-US" dirty="0"/>
          </a:p>
        </p:txBody>
      </p:sp>
      <p:sp>
        <p:nvSpPr>
          <p:cNvPr id="6" name="Text Placeholder 3"/>
          <p:cNvSpPr txBox="1">
            <a:spLocks/>
          </p:cNvSpPr>
          <p:nvPr/>
        </p:nvSpPr>
        <p:spPr>
          <a:xfrm>
            <a:off x="358206" y="2905647"/>
            <a:ext cx="8579988" cy="378035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SMART Goal: After school, on the first day of school, I </a:t>
            </a:r>
            <a:r>
              <a:rPr lang="en-US" smtClean="0"/>
              <a:t>will organize </a:t>
            </a:r>
            <a:r>
              <a:rPr lang="en-US" dirty="0" smtClean="0"/>
              <a:t>my backpack by creating a folder or binder for each of my classes with places to keep my assignments, notes, and homework. After my backpack is organized, I will spend 10 minutes each day when I get home (during the school year when school is in session) to go through the items in my backpack to make sure they are in the proper location. I will then dispose of any items I do not need or do not belong in my backpack.</a:t>
            </a:r>
            <a:endParaRPr lang="en-US" dirty="0"/>
          </a:p>
        </p:txBody>
      </p:sp>
    </p:spTree>
    <p:extLst>
      <p:ext uri="{BB962C8B-B14F-4D97-AF65-F5344CB8AC3E}">
        <p14:creationId xmlns:p14="http://schemas.microsoft.com/office/powerpoint/2010/main" val="1356708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1066800" y="274638"/>
            <a:ext cx="7620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a:t>Kaizen</a:t>
            </a:r>
          </a:p>
        </p:txBody>
      </p:sp>
      <p:pic>
        <p:nvPicPr>
          <p:cNvPr id="181252" name="Picture 4" descr="j034449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0"/>
            <a:ext cx="2838450" cy="6858000"/>
          </a:xfrm>
          <a:noFill/>
          <a:extLst>
            <a:ext uri="{909E8E84-426E-40dd-AFC4-6F175D3DCCD1}">
              <a14:hiddenFill xmlns:a14="http://schemas.microsoft.com/office/drawing/2010/main">
                <a:solidFill>
                  <a:srgbClr val="FFFFFF"/>
                </a:solidFill>
              </a14:hiddenFill>
            </a:ext>
          </a:extLst>
        </p:spPr>
      </p:pic>
      <p:sp>
        <p:nvSpPr>
          <p:cNvPr id="181251" name="Rectangle 3"/>
          <p:cNvSpPr>
            <a:spLocks noGrp="1" noChangeArrowheads="1"/>
          </p:cNvSpPr>
          <p:nvPr>
            <p:ph type="body" sz="half" idx="2"/>
          </p:nvPr>
        </p:nvSpPr>
        <p:spPr bwMode="auto">
          <a:xfrm>
            <a:off x="3886200" y="1600200"/>
            <a:ext cx="4800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buFontTx/>
              <a:buNone/>
            </a:pPr>
            <a:r>
              <a:rPr lang="en-US" dirty="0"/>
              <a:t>	</a:t>
            </a:r>
          </a:p>
          <a:p>
            <a:pPr>
              <a:buFontTx/>
              <a:buNone/>
            </a:pPr>
            <a:r>
              <a:rPr lang="en-US" dirty="0"/>
              <a:t>	</a:t>
            </a:r>
          </a:p>
          <a:p>
            <a:pPr>
              <a:buFontTx/>
              <a:buNone/>
            </a:pPr>
            <a:r>
              <a:rPr lang="en-US" dirty="0"/>
              <a:t>Little by little,</a:t>
            </a:r>
          </a:p>
          <a:p>
            <a:pPr>
              <a:buFontTx/>
              <a:buNone/>
            </a:pPr>
            <a:r>
              <a:rPr lang="en-US" dirty="0"/>
              <a:t>		Bit by bit,</a:t>
            </a:r>
          </a:p>
          <a:p>
            <a:pPr>
              <a:buFontTx/>
              <a:buNone/>
            </a:pPr>
            <a:r>
              <a:rPr lang="en-US" dirty="0"/>
              <a:t>			I</a:t>
            </a:r>
            <a:r>
              <a:rPr lang="ja-JP" altLang="en-US" dirty="0">
                <a:latin typeface="Arial"/>
              </a:rPr>
              <a:t>’</a:t>
            </a:r>
            <a:r>
              <a:rPr lang="en-US" dirty="0"/>
              <a:t>m improving,</a:t>
            </a:r>
          </a:p>
          <a:p>
            <a:pPr>
              <a:buFontTx/>
              <a:buNone/>
            </a:pPr>
            <a:r>
              <a:rPr lang="en-US" dirty="0"/>
              <a:t>				Everyday</a:t>
            </a:r>
          </a:p>
          <a:p>
            <a:endParaRPr lang="en-US" dirty="0"/>
          </a:p>
        </p:txBody>
      </p:sp>
    </p:spTree>
    <p:extLst>
      <p:ext uri="{BB962C8B-B14F-4D97-AF65-F5344CB8AC3E}">
        <p14:creationId xmlns:p14="http://schemas.microsoft.com/office/powerpoint/2010/main" val="26279579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385175" cy="1163638"/>
          </a:xfrm>
        </p:spPr>
        <p:txBody>
          <a:bodyPr/>
          <a:lstStyle/>
          <a:p>
            <a:pPr>
              <a:defRPr/>
            </a:pPr>
            <a:r>
              <a:rPr lang="en-US" dirty="0">
                <a:latin typeface="Arial Black" charset="0"/>
                <a:cs typeface="+mj-cs"/>
              </a:rPr>
              <a:t>Getting Organized</a:t>
            </a:r>
          </a:p>
        </p:txBody>
      </p:sp>
      <p:sp>
        <p:nvSpPr>
          <p:cNvPr id="8195" name="Rectangle 3"/>
          <p:cNvSpPr>
            <a:spLocks noGrp="1" noRot="1" noChangeArrowheads="1"/>
          </p:cNvSpPr>
          <p:nvPr>
            <p:ph idx="1"/>
          </p:nvPr>
        </p:nvSpPr>
        <p:spPr>
          <a:xfrm>
            <a:off x="304800" y="914400"/>
            <a:ext cx="8686800" cy="5410200"/>
          </a:xfrm>
        </p:spPr>
        <p:txBody>
          <a:bodyPr/>
          <a:lstStyle/>
          <a:p>
            <a:pPr eaLnBrk="1" hangingPunct="1">
              <a:defRPr/>
            </a:pPr>
            <a:r>
              <a:rPr lang="en-US" sz="2600" dirty="0" smtClean="0">
                <a:latin typeface="Arial" charset="0"/>
                <a:cs typeface="+mn-cs"/>
              </a:rPr>
              <a:t>Folders for each subject on desktop</a:t>
            </a:r>
            <a:endParaRPr lang="en-US" sz="2600" dirty="0">
              <a:latin typeface="Arial" charset="0"/>
              <a:cs typeface="+mn-cs"/>
            </a:endParaRPr>
          </a:p>
          <a:p>
            <a:pPr eaLnBrk="1" hangingPunct="1">
              <a:defRPr/>
            </a:pPr>
            <a:r>
              <a:rPr lang="en-US" sz="2600" dirty="0">
                <a:latin typeface="Arial" charset="0"/>
                <a:cs typeface="+mn-cs"/>
              </a:rPr>
              <a:t>Put EVERYTHING in notebook as soon as you get it</a:t>
            </a:r>
          </a:p>
          <a:p>
            <a:pPr eaLnBrk="1" hangingPunct="1">
              <a:defRPr/>
            </a:pPr>
            <a:r>
              <a:rPr lang="en-US" sz="2600" dirty="0">
                <a:latin typeface="Arial" charset="0"/>
                <a:cs typeface="+mn-cs"/>
              </a:rPr>
              <a:t>Write assignments in planner BEFORE bell rings</a:t>
            </a:r>
          </a:p>
          <a:p>
            <a:pPr eaLnBrk="1" hangingPunct="1">
              <a:defRPr/>
            </a:pPr>
            <a:r>
              <a:rPr lang="en-US" sz="2600" dirty="0">
                <a:latin typeface="Arial" charset="0"/>
                <a:cs typeface="+mn-cs"/>
              </a:rPr>
              <a:t>Lay out clothes, school stuff night before</a:t>
            </a:r>
          </a:p>
          <a:p>
            <a:pPr eaLnBrk="1" hangingPunct="1">
              <a:defRPr/>
            </a:pPr>
            <a:r>
              <a:rPr lang="en-US" sz="2600" dirty="0">
                <a:latin typeface="Arial" charset="0"/>
                <a:cs typeface="+mn-cs"/>
              </a:rPr>
              <a:t>Set time and TIDY place aside for homework/studying</a:t>
            </a:r>
          </a:p>
          <a:p>
            <a:pPr eaLnBrk="1" hangingPunct="1">
              <a:defRPr/>
            </a:pPr>
            <a:r>
              <a:rPr lang="en-US" sz="2600" dirty="0">
                <a:latin typeface="Arial" charset="0"/>
                <a:cs typeface="+mn-cs"/>
              </a:rPr>
              <a:t>See counselor or teacher if need supplies</a:t>
            </a:r>
          </a:p>
          <a:p>
            <a:pPr eaLnBrk="1" hangingPunct="1">
              <a:defRPr/>
            </a:pPr>
            <a:r>
              <a:rPr lang="en-US" sz="2600" dirty="0">
                <a:latin typeface="Arial" charset="0"/>
                <a:cs typeface="+mn-cs"/>
              </a:rPr>
              <a:t>Don</a:t>
            </a:r>
            <a:r>
              <a:rPr lang="ja-JP" altLang="en-US" sz="2600" dirty="0">
                <a:latin typeface="Arial" charset="0"/>
                <a:cs typeface="+mn-cs"/>
              </a:rPr>
              <a:t>’</a:t>
            </a:r>
            <a:r>
              <a:rPr lang="en-US" sz="2600" dirty="0">
                <a:latin typeface="Arial" charset="0"/>
                <a:cs typeface="+mn-cs"/>
              </a:rPr>
              <a:t>t wait until night before to study or do project</a:t>
            </a:r>
          </a:p>
        </p:txBody>
      </p:sp>
      <p:pic>
        <p:nvPicPr>
          <p:cNvPr id="20483" name="Picture 4" descr="C:\Users\terese_ewing\AppData\Local\Microsoft\Windows\Temporary Internet Files\Content.IE5\M0EVWMH9\MP9003828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956175"/>
            <a:ext cx="26320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0.tqn.com/d/homeworktips/1/0/3/A/-/-/pl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45063"/>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Users\terese_ewing\AppData\Local\Microsoft\Windows\Temporary Internet Files\Content.IE5\GDZ97M8G\MP90042762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67288"/>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083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down)">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down)">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down)">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5175" cy="1431925"/>
          </a:xfrm>
        </p:spPr>
        <p:txBody>
          <a:bodyPr/>
          <a:lstStyle/>
          <a:p>
            <a:pPr>
              <a:defRPr/>
            </a:pPr>
            <a:r>
              <a:rPr lang="en-US">
                <a:latin typeface="Arial Black" charset="0"/>
                <a:cs typeface="+mj-cs"/>
              </a:rPr>
              <a:t>Studying</a:t>
            </a:r>
          </a:p>
        </p:txBody>
      </p:sp>
      <p:sp>
        <p:nvSpPr>
          <p:cNvPr id="3" name="Content Placeholder 2"/>
          <p:cNvSpPr>
            <a:spLocks noGrp="1"/>
          </p:cNvSpPr>
          <p:nvPr>
            <p:ph idx="1"/>
          </p:nvPr>
        </p:nvSpPr>
        <p:spPr>
          <a:xfrm>
            <a:off x="381000" y="1143000"/>
            <a:ext cx="8464550" cy="4953000"/>
          </a:xfrm>
        </p:spPr>
        <p:txBody>
          <a:bodyPr>
            <a:normAutofit fontScale="85000" lnSpcReduction="20000"/>
          </a:bodyPr>
          <a:lstStyle/>
          <a:p>
            <a:pPr>
              <a:buFont typeface="Wingdings" pitchFamily="2" charset="2"/>
              <a:buChar char="§"/>
              <a:defRPr/>
            </a:pPr>
            <a:r>
              <a:rPr lang="en-US" dirty="0" smtClean="0">
                <a:ea typeface="+mn-ea"/>
                <a:cs typeface="+mn-cs"/>
              </a:rPr>
              <a:t>Do homework </a:t>
            </a:r>
            <a:r>
              <a:rPr lang="en-US" i="1" dirty="0" smtClean="0">
                <a:ea typeface="+mn-ea"/>
                <a:cs typeface="+mn-cs"/>
              </a:rPr>
              <a:t>when assigned</a:t>
            </a:r>
            <a:r>
              <a:rPr lang="en-US" dirty="0" smtClean="0">
                <a:ea typeface="+mn-ea"/>
                <a:cs typeface="+mn-cs"/>
              </a:rPr>
              <a:t> </a:t>
            </a:r>
          </a:p>
          <a:p>
            <a:pPr>
              <a:buFont typeface="Wingdings" pitchFamily="2" charset="2"/>
              <a:buChar char="§"/>
              <a:defRPr/>
            </a:pPr>
            <a:r>
              <a:rPr lang="en-US" dirty="0" smtClean="0">
                <a:ea typeface="+mn-ea"/>
                <a:cs typeface="+mn-cs"/>
              </a:rPr>
              <a:t>Review notes DAILY </a:t>
            </a:r>
          </a:p>
          <a:p>
            <a:pPr lvl="1">
              <a:buFont typeface="Wingdings" pitchFamily="2" charset="2"/>
              <a:buChar char="§"/>
              <a:defRPr/>
            </a:pPr>
            <a:r>
              <a:rPr lang="en-US" dirty="0" smtClean="0"/>
              <a:t>Read</a:t>
            </a:r>
          </a:p>
          <a:p>
            <a:pPr lvl="1">
              <a:buFont typeface="Wingdings" pitchFamily="2" charset="2"/>
              <a:buChar char="§"/>
              <a:defRPr/>
            </a:pPr>
            <a:r>
              <a:rPr lang="en-US" dirty="0" smtClean="0"/>
              <a:t>Recopy</a:t>
            </a:r>
          </a:p>
          <a:p>
            <a:pPr lvl="1">
              <a:buFont typeface="Wingdings" pitchFamily="2" charset="2"/>
              <a:buChar char="§"/>
              <a:defRPr/>
            </a:pPr>
            <a:r>
              <a:rPr lang="en-US" dirty="0" smtClean="0"/>
              <a:t>Make flashcards</a:t>
            </a:r>
          </a:p>
          <a:p>
            <a:pPr lvl="2">
              <a:buFont typeface="Wingdings" pitchFamily="2" charset="2"/>
              <a:buChar char="§"/>
              <a:defRPr/>
            </a:pPr>
            <a:r>
              <a:rPr lang="en-US" dirty="0" smtClean="0">
                <a:hlinkClick r:id="rId3"/>
              </a:rPr>
              <a:t>www.studyblue.com</a:t>
            </a:r>
            <a:endParaRPr lang="en-US" dirty="0" smtClean="0"/>
          </a:p>
          <a:p>
            <a:pPr lvl="2">
              <a:buFont typeface="Wingdings" pitchFamily="2" charset="2"/>
              <a:buChar char="§"/>
              <a:defRPr/>
            </a:pPr>
            <a:r>
              <a:rPr lang="en-US" dirty="0" smtClean="0">
                <a:hlinkClick r:id="rId4"/>
              </a:rPr>
              <a:t>www.quizlet.com</a:t>
            </a:r>
            <a:endParaRPr lang="en-US" dirty="0" smtClean="0"/>
          </a:p>
          <a:p>
            <a:pPr>
              <a:buFont typeface="Wingdings" pitchFamily="2" charset="2"/>
              <a:buChar char="§"/>
              <a:defRPr/>
            </a:pPr>
            <a:r>
              <a:rPr lang="en-US" dirty="0" smtClean="0">
                <a:ea typeface="+mn-ea"/>
                <a:cs typeface="+mn-cs"/>
              </a:rPr>
              <a:t>Summarize reading in your own words</a:t>
            </a:r>
          </a:p>
          <a:p>
            <a:pPr>
              <a:buFont typeface="Wingdings" pitchFamily="2" charset="2"/>
              <a:buChar char="§"/>
              <a:defRPr/>
            </a:pPr>
            <a:r>
              <a:rPr lang="en-US" dirty="0" smtClean="0">
                <a:ea typeface="+mn-ea"/>
                <a:cs typeface="+mn-cs"/>
              </a:rPr>
              <a:t>Mnemonic devices </a:t>
            </a:r>
            <a:r>
              <a:rPr lang="en-US" sz="2400" i="1" dirty="0" smtClean="0">
                <a:ea typeface="+mn-ea"/>
                <a:cs typeface="+mn-cs"/>
              </a:rPr>
              <a:t>(next slide)</a:t>
            </a:r>
          </a:p>
          <a:p>
            <a:pPr>
              <a:buFont typeface="Wingdings" pitchFamily="2" charset="2"/>
              <a:buChar char="§"/>
              <a:defRPr/>
            </a:pPr>
            <a:r>
              <a:rPr lang="en-US" dirty="0" smtClean="0">
                <a:ea typeface="+mn-ea"/>
                <a:cs typeface="+mn-cs"/>
              </a:rPr>
              <a:t>Repeat out loud</a:t>
            </a:r>
          </a:p>
          <a:p>
            <a:pPr>
              <a:buFont typeface="Wingdings" pitchFamily="2" charset="2"/>
              <a:buChar char="§"/>
              <a:defRPr/>
            </a:pPr>
            <a:r>
              <a:rPr lang="en-US" dirty="0" smtClean="0">
                <a:ea typeface="+mn-ea"/>
                <a:cs typeface="+mn-cs"/>
              </a:rPr>
              <a:t>Have someone quiz you</a:t>
            </a:r>
          </a:p>
          <a:p>
            <a:pPr>
              <a:buFont typeface="Wingdings" pitchFamily="2" charset="2"/>
              <a:buChar char="§"/>
              <a:defRPr/>
            </a:pPr>
            <a:r>
              <a:rPr lang="en-US" dirty="0" smtClean="0">
                <a:ea typeface="+mn-ea"/>
                <a:cs typeface="+mn-cs"/>
              </a:rPr>
              <a:t>Make your own test</a:t>
            </a:r>
          </a:p>
          <a:p>
            <a:pPr lvl="1">
              <a:buFont typeface="Wingdings" pitchFamily="2" charset="2"/>
              <a:buChar char="§"/>
              <a:defRPr/>
            </a:pPr>
            <a:endParaRPr lang="en-US" dirty="0"/>
          </a:p>
        </p:txBody>
      </p:sp>
      <p:pic>
        <p:nvPicPr>
          <p:cNvPr id="21507" name="Picture 3" descr="C:\Users\terese_ewing\AppData\Local\Microsoft\Windows\Temporary Internet Files\Content.IE5\YLS4QMV2\MP90039974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0"/>
            <a:ext cx="28654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Users\terese_ewing\AppData\Local\Microsoft\Windows\Temporary Internet Files\Content.IE5\K49KWHZ5\MC90028996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403725"/>
            <a:ext cx="30940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Users\terese_ewing\AppData\Local\Microsoft\Windows\Temporary Internet Files\Content.IE5\4LWH28F9\MC900228835[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0488" y="2743200"/>
            <a:ext cx="14335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8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4" y="273161"/>
            <a:ext cx="8229600" cy="1143000"/>
          </a:xfrm>
        </p:spPr>
        <p:txBody>
          <a:bodyPr/>
          <a:lstStyle/>
          <a:p>
            <a:pPr>
              <a:defRPr/>
            </a:pPr>
            <a:r>
              <a:rPr lang="en-US" dirty="0">
                <a:latin typeface="Arial Black" charset="0"/>
                <a:cs typeface="+mj-cs"/>
              </a:rPr>
              <a:t>Mnemonic Devices</a:t>
            </a:r>
          </a:p>
        </p:txBody>
      </p:sp>
      <p:sp>
        <p:nvSpPr>
          <p:cNvPr id="3" name="Content Placeholder 2"/>
          <p:cNvSpPr>
            <a:spLocks noGrp="1"/>
          </p:cNvSpPr>
          <p:nvPr>
            <p:ph idx="1"/>
          </p:nvPr>
        </p:nvSpPr>
        <p:spPr>
          <a:xfrm>
            <a:off x="533400" y="1447800"/>
            <a:ext cx="8007350" cy="4191000"/>
          </a:xfrm>
        </p:spPr>
        <p:txBody>
          <a:bodyPr>
            <a:normAutofit fontScale="92500" lnSpcReduction="20000"/>
          </a:bodyPr>
          <a:lstStyle/>
          <a:p>
            <a:pPr>
              <a:buFont typeface="Wingdings" pitchFamily="2" charset="2"/>
              <a:buChar char="§"/>
              <a:defRPr/>
            </a:pPr>
            <a:r>
              <a:rPr lang="en-US" dirty="0" smtClean="0">
                <a:ea typeface="+mn-ea"/>
                <a:cs typeface="+mn-cs"/>
              </a:rPr>
              <a:t>Ways to help you remember</a:t>
            </a:r>
          </a:p>
          <a:p>
            <a:pPr>
              <a:buFont typeface="Wingdings" pitchFamily="2" charset="2"/>
              <a:buChar char="§"/>
              <a:defRPr/>
            </a:pPr>
            <a:r>
              <a:rPr lang="en-US" dirty="0" smtClean="0">
                <a:ea typeface="+mn-ea"/>
                <a:cs typeface="+mn-cs"/>
                <a:hlinkClick r:id="rId3"/>
              </a:rPr>
              <a:t>Words or sentences</a:t>
            </a:r>
            <a:endParaRPr lang="en-US" dirty="0" smtClean="0">
              <a:ea typeface="+mn-ea"/>
              <a:cs typeface="+mn-cs"/>
            </a:endParaRPr>
          </a:p>
          <a:p>
            <a:pPr lvl="1">
              <a:buFont typeface="Wingdings" pitchFamily="2" charset="2"/>
              <a:buChar char="§"/>
              <a:defRPr/>
            </a:pPr>
            <a:r>
              <a:rPr lang="en-US" dirty="0" smtClean="0"/>
              <a:t>Great Lakes:  HOMES</a:t>
            </a:r>
          </a:p>
          <a:p>
            <a:pPr lvl="1">
              <a:buFont typeface="Wingdings" pitchFamily="2" charset="2"/>
              <a:buChar char="§"/>
              <a:defRPr/>
            </a:pPr>
            <a:r>
              <a:rPr lang="en-US" dirty="0" smtClean="0"/>
              <a:t>Colors of spectrum:  ROY G. BIV</a:t>
            </a:r>
          </a:p>
          <a:p>
            <a:pPr lvl="1">
              <a:buFont typeface="Wingdings" pitchFamily="2" charset="2"/>
              <a:buChar char="§"/>
              <a:defRPr/>
            </a:pPr>
            <a:r>
              <a:rPr lang="en-US" dirty="0" smtClean="0"/>
              <a:t>Order of operations:  Please Excuse My Dear Aunt Sally</a:t>
            </a:r>
          </a:p>
          <a:p>
            <a:pPr lvl="1">
              <a:buFont typeface="Wingdings" pitchFamily="2" charset="2"/>
              <a:buChar char="§"/>
              <a:defRPr/>
            </a:pPr>
            <a:r>
              <a:rPr lang="en-US" dirty="0" smtClean="0"/>
              <a:t>Planets:  My Very Educated Mother Just Served Us Nine Pizzas.</a:t>
            </a:r>
          </a:p>
          <a:p>
            <a:pPr>
              <a:buFont typeface="Wingdings" pitchFamily="2" charset="2"/>
              <a:buChar char="§"/>
              <a:defRPr/>
            </a:pPr>
            <a:r>
              <a:rPr lang="en-US" dirty="0" smtClean="0">
                <a:ea typeface="+mn-ea"/>
                <a:cs typeface="+mn-cs"/>
                <a:hlinkClick r:id="rId4"/>
              </a:rPr>
              <a:t>Rhymes</a:t>
            </a:r>
            <a:endParaRPr lang="en-US" dirty="0" smtClean="0">
              <a:ea typeface="+mn-ea"/>
              <a:cs typeface="+mn-cs"/>
            </a:endParaRPr>
          </a:p>
          <a:p>
            <a:pPr lvl="1">
              <a:buFont typeface="Wingdings" pitchFamily="2" charset="2"/>
              <a:buChar char="§"/>
              <a:defRPr/>
            </a:pPr>
            <a:r>
              <a:rPr lang="en-US" dirty="0" smtClean="0"/>
              <a:t>Columbus sailed the ocean blue in ____</a:t>
            </a:r>
          </a:p>
          <a:p>
            <a:pPr lvl="1">
              <a:buFont typeface="Wingdings" pitchFamily="2" charset="2"/>
              <a:buChar char="§"/>
              <a:defRPr/>
            </a:pPr>
            <a:endParaRPr lang="en-US" dirty="0"/>
          </a:p>
        </p:txBody>
      </p:sp>
      <p:pic>
        <p:nvPicPr>
          <p:cNvPr id="22531" name="Picture 2" descr="C:\Users\terese_ewing\AppData\Local\Microsoft\Windows\Temporary Internet Files\Content.IE5\4LWH28F9\MP91022075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213" y="0"/>
            <a:ext cx="19827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2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09600"/>
            <a:ext cx="7772400" cy="1736725"/>
          </a:xfrm>
        </p:spPr>
        <p:txBody>
          <a:bodyPr/>
          <a:lstStyle/>
          <a:p>
            <a:pPr algn="ctr" eaLnBrk="1" hangingPunct="1">
              <a:defRPr/>
            </a:pPr>
            <a:endParaRPr lang="en-US" dirty="0" smtClean="0">
              <a:ea typeface="+mj-ea"/>
              <a:cs typeface="+mj-cs"/>
            </a:endParaRPr>
          </a:p>
        </p:txBody>
      </p:sp>
      <p:pic>
        <p:nvPicPr>
          <p:cNvPr id="15362" name="Picture 5" descr="color-study-habits"/>
          <p:cNvPicPr>
            <a:picLocks noChangeAspect="1" noChangeArrowheads="1"/>
          </p:cNvPicPr>
          <p:nvPr/>
        </p:nvPicPr>
        <p:blipFill>
          <a:blip r:embed="rId3">
            <a:extLst>
              <a:ext uri="{28A0092B-C50C-407E-A947-70E740481C1C}">
                <a14:useLocalDpi xmlns:a14="http://schemas.microsoft.com/office/drawing/2010/main" val="0"/>
              </a:ext>
            </a:extLst>
          </a:blip>
          <a:srcRect b="17311"/>
          <a:stretch>
            <a:fillRect/>
          </a:stretch>
        </p:blipFill>
        <p:spPr bwMode="auto">
          <a:xfrm>
            <a:off x="533400" y="457200"/>
            <a:ext cx="8205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49927" y="5486400"/>
            <a:ext cx="7239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cs typeface="+mn-cs"/>
              </a:rPr>
              <a:t>Which one are YOU?</a:t>
            </a:r>
          </a:p>
        </p:txBody>
      </p:sp>
      <p:sp>
        <p:nvSpPr>
          <p:cNvPr id="15364" name="TextBox 1"/>
          <p:cNvSpPr txBox="1">
            <a:spLocks noChangeArrowheads="1"/>
          </p:cNvSpPr>
          <p:nvPr/>
        </p:nvSpPr>
        <p:spPr bwMode="auto">
          <a:xfrm>
            <a:off x="7391400" y="647700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i="1" dirty="0">
                <a:solidFill>
                  <a:srgbClr val="FFFF00"/>
                </a:solidFill>
              </a:rPr>
              <a:t>Created by </a:t>
            </a:r>
            <a:r>
              <a:rPr lang="en-US" sz="800" i="1" dirty="0" err="1">
                <a:solidFill>
                  <a:srgbClr val="FFFF00"/>
                </a:solidFill>
              </a:rPr>
              <a:t>Terese</a:t>
            </a:r>
            <a:r>
              <a:rPr lang="en-US" sz="800" i="1" dirty="0">
                <a:solidFill>
                  <a:srgbClr val="FFFF00"/>
                </a:solidFill>
              </a:rPr>
              <a:t> Ewing</a:t>
            </a:r>
          </a:p>
        </p:txBody>
      </p:sp>
    </p:spTree>
    <p:extLst>
      <p:ext uri="{BB962C8B-B14F-4D97-AF65-F5344CB8AC3E}">
        <p14:creationId xmlns:p14="http://schemas.microsoft.com/office/powerpoint/2010/main" val="425024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dirty="0"/>
              <a:t>Body Location Memory Pegs</a:t>
            </a:r>
          </a:p>
        </p:txBody>
      </p:sp>
      <p:pic>
        <p:nvPicPr>
          <p:cNvPr id="657412" name="Picture 4" descr="j023752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3016250" cy="2403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7411" name="Rectangle 3"/>
          <p:cNvSpPr>
            <a:spLocks noGrp="1" noChangeArrowheads="1"/>
          </p:cNvSpPr>
          <p:nvPr>
            <p:ph type="body" sz="half" idx="2"/>
          </p:nvPr>
        </p:nvSpPr>
        <p:spPr bwMode="auto">
          <a:xfrm>
            <a:off x="4038600" y="1295400"/>
            <a:ext cx="4648200" cy="5334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2400" dirty="0"/>
              <a:t>Ten top foods for health:</a:t>
            </a:r>
          </a:p>
          <a:p>
            <a:pPr lvl="1"/>
            <a:r>
              <a:rPr lang="en-US" sz="2400" dirty="0"/>
              <a:t>Blueberries</a:t>
            </a:r>
          </a:p>
          <a:p>
            <a:pPr lvl="1"/>
            <a:r>
              <a:rPr lang="en-US" sz="2400" dirty="0"/>
              <a:t>Nuts</a:t>
            </a:r>
          </a:p>
          <a:p>
            <a:pPr lvl="1"/>
            <a:r>
              <a:rPr lang="en-US" sz="2400" dirty="0"/>
              <a:t>Salmon</a:t>
            </a:r>
          </a:p>
          <a:p>
            <a:pPr lvl="1"/>
            <a:r>
              <a:rPr lang="en-US" sz="2400" dirty="0"/>
              <a:t>Broccoli</a:t>
            </a:r>
          </a:p>
          <a:p>
            <a:pPr lvl="1"/>
            <a:r>
              <a:rPr lang="en-US" sz="2400" dirty="0"/>
              <a:t>Bananas</a:t>
            </a:r>
          </a:p>
          <a:p>
            <a:pPr lvl="1"/>
            <a:r>
              <a:rPr lang="en-US" sz="2400" dirty="0"/>
              <a:t>Frozen Yogurt</a:t>
            </a:r>
          </a:p>
          <a:p>
            <a:pPr lvl="1"/>
            <a:r>
              <a:rPr lang="en-US" sz="2400" dirty="0"/>
              <a:t>Olive Oil</a:t>
            </a:r>
          </a:p>
          <a:p>
            <a:pPr lvl="1"/>
            <a:r>
              <a:rPr lang="en-US" sz="2400" dirty="0"/>
              <a:t>Brown Bread</a:t>
            </a:r>
          </a:p>
          <a:p>
            <a:pPr lvl="1"/>
            <a:r>
              <a:rPr lang="en-US" sz="2400" dirty="0"/>
              <a:t>Spinach</a:t>
            </a:r>
          </a:p>
          <a:p>
            <a:pPr lvl="1"/>
            <a:r>
              <a:rPr lang="en-US" sz="2400" dirty="0"/>
              <a:t>Tomatoes</a:t>
            </a:r>
          </a:p>
          <a:p>
            <a:endParaRPr lang="en-US" sz="2800" dirty="0"/>
          </a:p>
        </p:txBody>
      </p:sp>
    </p:spTree>
    <p:extLst>
      <p:ext uri="{BB962C8B-B14F-4D97-AF65-F5344CB8AC3E}">
        <p14:creationId xmlns:p14="http://schemas.microsoft.com/office/powerpoint/2010/main" val="41884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74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74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74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74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1431925"/>
          </a:xfrm>
        </p:spPr>
        <p:txBody>
          <a:bodyPr/>
          <a:lstStyle/>
          <a:p>
            <a:pPr>
              <a:defRPr/>
            </a:pPr>
            <a:r>
              <a:rPr lang="en-US">
                <a:latin typeface="Arial Black" charset="0"/>
                <a:cs typeface="+mj-cs"/>
              </a:rPr>
              <a:t>Taking Notes</a:t>
            </a:r>
          </a:p>
        </p:txBody>
      </p:sp>
      <p:sp>
        <p:nvSpPr>
          <p:cNvPr id="3" name="Content Placeholder 2"/>
          <p:cNvSpPr>
            <a:spLocks noGrp="1"/>
          </p:cNvSpPr>
          <p:nvPr>
            <p:ph idx="1"/>
          </p:nvPr>
        </p:nvSpPr>
        <p:spPr>
          <a:xfrm>
            <a:off x="381000" y="838200"/>
            <a:ext cx="8464550" cy="5257800"/>
          </a:xfrm>
        </p:spPr>
        <p:txBody>
          <a:bodyPr>
            <a:normAutofit lnSpcReduction="10000"/>
          </a:bodyPr>
          <a:lstStyle/>
          <a:p>
            <a:pPr>
              <a:defRPr/>
            </a:pPr>
            <a:r>
              <a:rPr lang="en-US" dirty="0">
                <a:latin typeface="Arial" charset="0"/>
                <a:cs typeface="+mn-cs"/>
              </a:rPr>
              <a:t>If teacher writes it on board, repeats it, or says it</a:t>
            </a:r>
            <a:r>
              <a:rPr lang="ja-JP" altLang="en-US" dirty="0">
                <a:latin typeface="Arial" charset="0"/>
                <a:cs typeface="+mn-cs"/>
              </a:rPr>
              <a:t>’</a:t>
            </a:r>
            <a:r>
              <a:rPr lang="en-US" dirty="0">
                <a:latin typeface="Arial" charset="0"/>
                <a:cs typeface="+mn-cs"/>
              </a:rPr>
              <a:t>s important, WRITE IT DOWN!</a:t>
            </a:r>
          </a:p>
          <a:p>
            <a:pPr>
              <a:defRPr/>
            </a:pPr>
            <a:r>
              <a:rPr lang="en-US" dirty="0">
                <a:latin typeface="Arial" charset="0"/>
                <a:cs typeface="+mn-cs"/>
              </a:rPr>
              <a:t>PUT IN </a:t>
            </a:r>
            <a:r>
              <a:rPr lang="en-US" dirty="0" smtClean="0">
                <a:latin typeface="Arial" charset="0"/>
                <a:cs typeface="+mn-cs"/>
              </a:rPr>
              <a:t>NOTEBOOK (or folder on desktop)</a:t>
            </a:r>
            <a:endParaRPr lang="en-US" dirty="0">
              <a:latin typeface="Arial" charset="0"/>
              <a:cs typeface="+mn-cs"/>
            </a:endParaRPr>
          </a:p>
          <a:p>
            <a:pPr>
              <a:defRPr/>
            </a:pPr>
            <a:r>
              <a:rPr lang="en-US" dirty="0" smtClean="0">
                <a:latin typeface="Arial" charset="0"/>
                <a:cs typeface="+mn-cs"/>
              </a:rPr>
              <a:t>Listen </a:t>
            </a:r>
            <a:r>
              <a:rPr lang="en-US" dirty="0">
                <a:latin typeface="Arial" charset="0"/>
                <a:cs typeface="+mn-cs"/>
              </a:rPr>
              <a:t>carefully!</a:t>
            </a:r>
          </a:p>
          <a:p>
            <a:pPr>
              <a:defRPr/>
            </a:pPr>
            <a:r>
              <a:rPr lang="en-US" dirty="0">
                <a:latin typeface="Arial" charset="0"/>
                <a:cs typeface="+mn-cs"/>
              </a:rPr>
              <a:t>Write examples and page numbers </a:t>
            </a:r>
          </a:p>
          <a:p>
            <a:pPr>
              <a:defRPr/>
            </a:pPr>
            <a:r>
              <a:rPr lang="en-US" dirty="0">
                <a:latin typeface="Arial" charset="0"/>
                <a:cs typeface="+mn-cs"/>
              </a:rPr>
              <a:t>Abbreviate words or use symbols</a:t>
            </a:r>
          </a:p>
          <a:p>
            <a:pPr lvl="1">
              <a:defRPr/>
            </a:pPr>
            <a:r>
              <a:rPr lang="en-US" dirty="0">
                <a:latin typeface="Arial" charset="0"/>
              </a:rPr>
              <a:t>With = w/</a:t>
            </a:r>
          </a:p>
          <a:p>
            <a:pPr lvl="1">
              <a:defRPr/>
            </a:pPr>
            <a:r>
              <a:rPr lang="en-US" dirty="0">
                <a:latin typeface="Arial" charset="0"/>
                <a:sym typeface="Wingdings" charset="0"/>
              </a:rPr>
              <a:t> =  led to, results in</a:t>
            </a:r>
          </a:p>
          <a:p>
            <a:pPr lvl="1">
              <a:defRPr/>
            </a:pPr>
            <a:r>
              <a:rPr lang="en-US" dirty="0" err="1">
                <a:latin typeface="Arial" charset="0"/>
                <a:sym typeface="Wingdings" charset="0"/>
              </a:rPr>
              <a:t>Cont</a:t>
            </a:r>
            <a:r>
              <a:rPr lang="ja-JP" altLang="en-US" dirty="0">
                <a:latin typeface="Arial" charset="0"/>
                <a:sym typeface="Wingdings" charset="0"/>
              </a:rPr>
              <a:t>’</a:t>
            </a:r>
            <a:r>
              <a:rPr lang="en-US" dirty="0">
                <a:latin typeface="Arial" charset="0"/>
                <a:sym typeface="Wingdings" charset="0"/>
              </a:rPr>
              <a:t>d = continued</a:t>
            </a:r>
          </a:p>
          <a:p>
            <a:pPr lvl="1">
              <a:defRPr/>
            </a:pPr>
            <a:r>
              <a:rPr lang="en-US" dirty="0">
                <a:latin typeface="Arial" charset="0"/>
                <a:sym typeface="Wingdings" charset="0"/>
              </a:rPr>
              <a:t>b/c = because</a:t>
            </a:r>
          </a:p>
          <a:p>
            <a:pPr lvl="1">
              <a:defRPr/>
            </a:pPr>
            <a:endParaRPr lang="en-US" dirty="0">
              <a:latin typeface="Arial" charset="0"/>
              <a:sym typeface="Wingdings" charset="0"/>
            </a:endParaRPr>
          </a:p>
        </p:txBody>
      </p:sp>
      <p:pic>
        <p:nvPicPr>
          <p:cNvPr id="25603" name="Picture 2" descr="C:\Users\terese_ewing\AppData\Local\Microsoft\Windows\Temporary Internet Files\Content.IE5\4LWH28F9\MP9102209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4648200"/>
            <a:ext cx="22113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C:\Users\terese_ewing\AppData\Local\Microsoft\Windows\Temporary Internet Files\Content.IE5\UQEM6UF7\MP9003995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457450"/>
            <a:ext cx="17526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426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bwMode="auto">
          <a:xfrm>
            <a:off x="457200" y="274638"/>
            <a:ext cx="8229600" cy="1096962"/>
          </a:xfrm>
          <a:solidFill>
            <a:schemeClr val="bg1">
              <a:alpha val="0"/>
            </a:schemeClr>
          </a:solidFill>
          <a:ln/>
          <a:extLst/>
        </p:spPr>
        <p:txBody>
          <a:bodyPr wrap="square" lIns="91440" tIns="45720" rIns="91440" bIns="45720" numCol="1" anchor="t" anchorCtr="0" compatLnSpc="1">
            <a:prstTxWarp prst="textNoShape">
              <a:avLst/>
            </a:prstTxWarp>
          </a:bodyPr>
          <a:lstStyle/>
          <a:p>
            <a:r>
              <a:rPr lang="en-US" dirty="0"/>
              <a:t>Boosting Memory - Summarizing</a:t>
            </a:r>
          </a:p>
        </p:txBody>
      </p:sp>
      <p:pic>
        <p:nvPicPr>
          <p:cNvPr id="442375" name="Picture 7" descr="Successlogo Jpeg for doc inse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298700" cy="2311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442374" name="Rectangle 6"/>
          <p:cNvSpPr>
            <a:spLocks noGrp="1" noChangeArrowheads="1"/>
          </p:cNvSpPr>
          <p:nvPr>
            <p:ph type="body" sz="half" idx="2"/>
          </p:nvPr>
        </p:nvSpPr>
        <p:spPr bwMode="auto">
          <a:xfrm>
            <a:off x="3276600" y="1828800"/>
            <a:ext cx="5410200" cy="42973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0000"/>
              </a:lnSpc>
            </a:pPr>
            <a:r>
              <a:rPr lang="en-US" sz="2800" dirty="0"/>
              <a:t>Every 20-30 minutes stop and </a:t>
            </a:r>
            <a:r>
              <a:rPr lang="en-US" sz="2800" dirty="0" smtClean="0"/>
              <a:t>have students summarize</a:t>
            </a:r>
            <a:endParaRPr lang="en-US" sz="2800" dirty="0"/>
          </a:p>
          <a:p>
            <a:pPr lvl="1">
              <a:lnSpc>
                <a:spcPct val="90000"/>
              </a:lnSpc>
            </a:pPr>
            <a:r>
              <a:rPr lang="en-US" sz="2400" dirty="0"/>
              <a:t>Think, write, pair share, volunteer share</a:t>
            </a:r>
          </a:p>
          <a:p>
            <a:pPr lvl="1">
              <a:lnSpc>
                <a:spcPct val="90000"/>
              </a:lnSpc>
            </a:pPr>
            <a:r>
              <a:rPr lang="en-US" sz="2400" dirty="0"/>
              <a:t>Small group discuss </a:t>
            </a:r>
            <a:r>
              <a:rPr lang="ja-JP" altLang="en-US" sz="2400" dirty="0">
                <a:latin typeface="Arial"/>
              </a:rPr>
              <a:t>“</a:t>
            </a:r>
            <a:r>
              <a:rPr lang="en-US" sz="2400" dirty="0"/>
              <a:t>Most Important Ideas</a:t>
            </a:r>
            <a:r>
              <a:rPr lang="ja-JP" altLang="en-US" sz="2400" dirty="0">
                <a:latin typeface="Arial"/>
              </a:rPr>
              <a:t>”</a:t>
            </a:r>
            <a:endParaRPr lang="en-US" sz="2400" dirty="0"/>
          </a:p>
          <a:p>
            <a:pPr lvl="1">
              <a:lnSpc>
                <a:spcPct val="90000"/>
              </a:lnSpc>
            </a:pPr>
            <a:endParaRPr lang="en-US" sz="2400" dirty="0"/>
          </a:p>
          <a:p>
            <a:pPr>
              <a:lnSpc>
                <a:spcPct val="90000"/>
              </a:lnSpc>
            </a:pPr>
            <a:r>
              <a:rPr lang="en-US" sz="2800" dirty="0"/>
              <a:t>At the end of the lesson or unit:</a:t>
            </a:r>
          </a:p>
          <a:p>
            <a:pPr lvl="1">
              <a:lnSpc>
                <a:spcPct val="90000"/>
              </a:lnSpc>
            </a:pPr>
            <a:r>
              <a:rPr lang="en-US" sz="2400" dirty="0"/>
              <a:t>Work in pairs or small groups to create graphic organizer of </a:t>
            </a:r>
            <a:r>
              <a:rPr lang="ja-JP" altLang="en-US" sz="2400" dirty="0">
                <a:latin typeface="Arial"/>
              </a:rPr>
              <a:t>“</a:t>
            </a:r>
            <a:r>
              <a:rPr lang="en-US" sz="2400" dirty="0"/>
              <a:t>Most Important Ideas</a:t>
            </a:r>
            <a:r>
              <a:rPr lang="ja-JP" altLang="en-US" sz="2400" dirty="0">
                <a:latin typeface="Arial"/>
              </a:rPr>
              <a:t>”</a:t>
            </a:r>
            <a:endParaRPr lang="en-US" sz="2400" dirty="0"/>
          </a:p>
          <a:p>
            <a:pPr>
              <a:lnSpc>
                <a:spcPct val="90000"/>
              </a:lnSpc>
            </a:pPr>
            <a:endParaRPr lang="en-US" sz="2800" dirty="0"/>
          </a:p>
        </p:txBody>
      </p:sp>
    </p:spTree>
    <p:extLst>
      <p:ext uri="{BB962C8B-B14F-4D97-AF65-F5344CB8AC3E}">
        <p14:creationId xmlns:p14="http://schemas.microsoft.com/office/powerpoint/2010/main" val="6756080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normAutofit fontScale="90000"/>
          </a:bodyPr>
          <a:lstStyle/>
          <a:p>
            <a:r>
              <a:rPr lang="en-US" sz="4000"/>
              <a:t>Boosting Memory – Graphic Organizers</a:t>
            </a:r>
          </a:p>
        </p:txBody>
      </p:sp>
      <p:sp>
        <p:nvSpPr>
          <p:cNvPr id="445446" name="Rectangle 6"/>
          <p:cNvSpPr>
            <a:spLocks noGrp="1" noChangeArrowheads="1"/>
          </p:cNvSpPr>
          <p:nvPr>
            <p:ph type="body" sz="half" idx="2"/>
          </p:nvPr>
        </p:nvSpPr>
        <p:spPr bwMode="auto">
          <a:xfrm>
            <a:off x="2971800" y="1600200"/>
            <a:ext cx="57150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endParaRPr lang="en-US" sz="2800"/>
          </a:p>
          <a:p>
            <a:r>
              <a:rPr lang="en-US" sz="2800"/>
              <a:t>Most important ideas</a:t>
            </a:r>
          </a:p>
          <a:p>
            <a:r>
              <a:rPr lang="en-US" sz="2800"/>
              <a:t>Visual summary </a:t>
            </a:r>
          </a:p>
          <a:p>
            <a:r>
              <a:rPr lang="en-US" sz="2800"/>
              <a:t>Shows how important ideas relate</a:t>
            </a:r>
          </a:p>
        </p:txBody>
      </p:sp>
      <p:grpSp>
        <p:nvGrpSpPr>
          <p:cNvPr id="445448" name="Group 8"/>
          <p:cNvGrpSpPr>
            <a:grpSpLocks noChangeAspect="1"/>
          </p:cNvGrpSpPr>
          <p:nvPr/>
        </p:nvGrpSpPr>
        <p:grpSpPr bwMode="auto">
          <a:xfrm>
            <a:off x="685800" y="3124200"/>
            <a:ext cx="8077200" cy="5576888"/>
            <a:chOff x="648" y="336"/>
            <a:chExt cx="7174" cy="3513"/>
          </a:xfrm>
        </p:grpSpPr>
        <p:sp>
          <p:nvSpPr>
            <p:cNvPr id="445447" name="AutoShape 7"/>
            <p:cNvSpPr>
              <a:spLocks noChangeAspect="1" noChangeArrowheads="1" noTextEdit="1"/>
            </p:cNvSpPr>
            <p:nvPr/>
          </p:nvSpPr>
          <p:spPr bwMode="auto">
            <a:xfrm>
              <a:off x="648" y="336"/>
              <a:ext cx="7174" cy="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445504" name="_s445504"/>
            <p:cNvCxnSpPr>
              <a:cxnSpLocks noChangeShapeType="1"/>
              <a:stCxn id="445503" idx="0"/>
              <a:endCxn id="445460" idx="2"/>
            </p:cNvCxnSpPr>
            <p:nvPr/>
          </p:nvCxnSpPr>
          <p:spPr bwMode="auto">
            <a:xfrm rot="5400000" flipH="1">
              <a:off x="4056" y="1350"/>
              <a:ext cx="124" cy="50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92" name="_s445492"/>
            <p:cNvCxnSpPr>
              <a:cxnSpLocks noChangeShapeType="1"/>
              <a:stCxn id="445458" idx="0"/>
              <a:endCxn id="445449" idx="2"/>
            </p:cNvCxnSpPr>
            <p:nvPr/>
          </p:nvCxnSpPr>
          <p:spPr bwMode="auto">
            <a:xfrm rot="16200000">
              <a:off x="2641" y="-303"/>
              <a:ext cx="124" cy="306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89" name="_s445489"/>
            <p:cNvCxnSpPr>
              <a:cxnSpLocks noChangeShapeType="1"/>
              <a:stCxn id="445488" idx="0"/>
              <a:endCxn id="445460" idx="2"/>
            </p:cNvCxnSpPr>
            <p:nvPr/>
          </p:nvCxnSpPr>
          <p:spPr bwMode="auto">
            <a:xfrm rot="16200000">
              <a:off x="3553" y="1348"/>
              <a:ext cx="124" cy="50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87" name="_s445487"/>
            <p:cNvCxnSpPr>
              <a:cxnSpLocks noChangeShapeType="1"/>
              <a:stCxn id="445486" idx="0"/>
              <a:endCxn id="445470" idx="2"/>
            </p:cNvCxnSpPr>
            <p:nvPr/>
          </p:nvCxnSpPr>
          <p:spPr bwMode="auto">
            <a:xfrm rot="5400000" flipH="1">
              <a:off x="6826" y="1097"/>
              <a:ext cx="124" cy="10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85" name="_s445485"/>
            <p:cNvCxnSpPr>
              <a:cxnSpLocks noChangeShapeType="1"/>
              <a:stCxn id="445484" idx="0"/>
              <a:endCxn id="445470" idx="2"/>
            </p:cNvCxnSpPr>
            <p:nvPr/>
          </p:nvCxnSpPr>
          <p:spPr bwMode="auto">
            <a:xfrm rot="16200000">
              <a:off x="6323" y="1600"/>
              <a:ext cx="12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45479" name="_s445479"/>
            <p:cNvCxnSpPr>
              <a:cxnSpLocks noChangeShapeType="1"/>
              <a:stCxn id="445478" idx="0"/>
              <a:endCxn id="445470" idx="2"/>
            </p:cNvCxnSpPr>
            <p:nvPr/>
          </p:nvCxnSpPr>
          <p:spPr bwMode="auto">
            <a:xfrm rot="16200000">
              <a:off x="5819" y="1097"/>
              <a:ext cx="124" cy="10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77" name="_s445477"/>
            <p:cNvCxnSpPr>
              <a:cxnSpLocks noChangeShapeType="1"/>
              <a:stCxn id="445476" idx="0"/>
              <a:endCxn id="445474" idx="2"/>
            </p:cNvCxnSpPr>
            <p:nvPr/>
          </p:nvCxnSpPr>
          <p:spPr bwMode="auto">
            <a:xfrm rot="16200000">
              <a:off x="2294" y="1600"/>
              <a:ext cx="12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45475" name="_s445475"/>
            <p:cNvCxnSpPr>
              <a:cxnSpLocks noChangeShapeType="1"/>
              <a:stCxn id="445474" idx="0"/>
              <a:endCxn id="445449" idx="2"/>
            </p:cNvCxnSpPr>
            <p:nvPr/>
          </p:nvCxnSpPr>
          <p:spPr bwMode="auto">
            <a:xfrm rot="16200000">
              <a:off x="3233" y="290"/>
              <a:ext cx="124" cy="188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71" name="_s445471"/>
            <p:cNvCxnSpPr>
              <a:cxnSpLocks noChangeShapeType="1"/>
              <a:stCxn id="445470" idx="0"/>
              <a:endCxn id="445449" idx="2"/>
            </p:cNvCxnSpPr>
            <p:nvPr/>
          </p:nvCxnSpPr>
          <p:spPr bwMode="auto">
            <a:xfrm rot="5400000" flipH="1">
              <a:off x="5248" y="155"/>
              <a:ext cx="124" cy="214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45461" name="_s445461"/>
            <p:cNvCxnSpPr>
              <a:cxnSpLocks noChangeShapeType="1"/>
              <a:stCxn id="445460" idx="0"/>
              <a:endCxn id="445449" idx="2"/>
            </p:cNvCxnSpPr>
            <p:nvPr/>
          </p:nvCxnSpPr>
          <p:spPr bwMode="auto">
            <a:xfrm rot="16200000">
              <a:off x="3989" y="1046"/>
              <a:ext cx="124" cy="36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45449" name="_s445449"/>
            <p:cNvSpPr>
              <a:spLocks noChangeArrowheads="1"/>
            </p:cNvSpPr>
            <p:nvPr/>
          </p:nvSpPr>
          <p:spPr bwMode="auto">
            <a:xfrm>
              <a:off x="3804" y="921"/>
              <a:ext cx="863" cy="247"/>
            </a:xfrm>
            <a:prstGeom prst="roundRect">
              <a:avLst>
                <a:gd name="adj" fmla="val 16667"/>
              </a:avLst>
            </a:prstGeom>
            <a:solidFill>
              <a:schemeClr val="accent1"/>
            </a:solidFill>
            <a:ln w="9525">
              <a:solidFill>
                <a:schemeClr val="tx1"/>
              </a:solidFill>
              <a:round/>
              <a:headEnd/>
              <a:tailEnd/>
            </a:ln>
          </p:spPr>
          <p:txBody>
            <a:bodyPr wrap="none" lIns="20291" tIns="10146" rIns="20291" bIns="10146" anchor="ctr"/>
            <a:lstStyle/>
            <a:p>
              <a:pPr algn="ctr"/>
              <a:r>
                <a:rPr lang="en-US" sz="1100"/>
                <a:t>Top Ten Foods</a:t>
              </a:r>
            </a:p>
          </p:txBody>
        </p:sp>
        <p:sp>
          <p:nvSpPr>
            <p:cNvPr id="445458" name="_s445458"/>
            <p:cNvSpPr>
              <a:spLocks noChangeArrowheads="1"/>
            </p:cNvSpPr>
            <p:nvPr/>
          </p:nvSpPr>
          <p:spPr bwMode="auto">
            <a:xfrm>
              <a:off x="648" y="1292"/>
              <a:ext cx="1042" cy="247"/>
            </a:xfrm>
            <a:prstGeom prst="roundRect">
              <a:avLst>
                <a:gd name="adj" fmla="val 16667"/>
              </a:avLst>
            </a:prstGeom>
            <a:solidFill>
              <a:schemeClr val="accent1"/>
            </a:solidFill>
            <a:ln w="9525">
              <a:solidFill>
                <a:schemeClr val="tx1"/>
              </a:solidFill>
              <a:round/>
              <a:headEnd/>
              <a:tailEnd/>
            </a:ln>
          </p:spPr>
          <p:txBody>
            <a:bodyPr wrap="none" lIns="23057" tIns="11530" rIns="23057" bIns="11530" anchor="ctr"/>
            <a:lstStyle/>
            <a:p>
              <a:pPr algn="ctr"/>
              <a:r>
                <a:rPr lang="en-US" sz="1100"/>
                <a:t>Dairy</a:t>
              </a:r>
            </a:p>
          </p:txBody>
        </p:sp>
        <p:sp>
          <p:nvSpPr>
            <p:cNvPr id="445460" name="_s445460"/>
            <p:cNvSpPr>
              <a:spLocks noChangeArrowheads="1"/>
            </p:cNvSpPr>
            <p:nvPr/>
          </p:nvSpPr>
          <p:spPr bwMode="auto">
            <a:xfrm>
              <a:off x="3345" y="1292"/>
              <a:ext cx="1042" cy="247"/>
            </a:xfrm>
            <a:prstGeom prst="roundRect">
              <a:avLst>
                <a:gd name="adj" fmla="val 16667"/>
              </a:avLst>
            </a:prstGeom>
            <a:solidFill>
              <a:schemeClr val="accent1"/>
            </a:solidFill>
            <a:ln w="9525">
              <a:solidFill>
                <a:schemeClr val="tx1"/>
              </a:solidFill>
              <a:round/>
              <a:headEnd/>
              <a:tailEnd/>
            </a:ln>
          </p:spPr>
          <p:txBody>
            <a:bodyPr wrap="none" lIns="23057" tIns="11530" rIns="23057" bIns="11530" anchor="ctr"/>
            <a:lstStyle/>
            <a:p>
              <a:pPr algn="ctr"/>
              <a:r>
                <a:rPr lang="en-US" sz="1100"/>
                <a:t>Protein</a:t>
              </a:r>
            </a:p>
          </p:txBody>
        </p:sp>
        <p:sp>
          <p:nvSpPr>
            <p:cNvPr id="445470" name="_s445470"/>
            <p:cNvSpPr>
              <a:spLocks noChangeArrowheads="1"/>
            </p:cNvSpPr>
            <p:nvPr/>
          </p:nvSpPr>
          <p:spPr bwMode="auto">
            <a:xfrm>
              <a:off x="5862" y="1292"/>
              <a:ext cx="1042" cy="247"/>
            </a:xfrm>
            <a:prstGeom prst="roundRect">
              <a:avLst>
                <a:gd name="adj" fmla="val 16667"/>
              </a:avLst>
            </a:prstGeom>
            <a:solidFill>
              <a:schemeClr val="accent1"/>
            </a:solidFill>
            <a:ln w="9525">
              <a:solidFill>
                <a:schemeClr val="tx1"/>
              </a:solidFill>
              <a:round/>
              <a:headEnd/>
              <a:tailEnd/>
            </a:ln>
          </p:spPr>
          <p:txBody>
            <a:bodyPr wrap="none" lIns="29188" tIns="14595" rIns="29188" bIns="14595" anchor="ctr"/>
            <a:lstStyle/>
            <a:p>
              <a:pPr algn="ctr"/>
              <a:r>
                <a:rPr lang="en-US" sz="1100"/>
                <a:t>Fruits &amp; Veggies</a:t>
              </a:r>
            </a:p>
          </p:txBody>
        </p:sp>
        <p:sp>
          <p:nvSpPr>
            <p:cNvPr id="445474" name="_s445474"/>
            <p:cNvSpPr>
              <a:spLocks noChangeArrowheads="1"/>
            </p:cNvSpPr>
            <p:nvPr/>
          </p:nvSpPr>
          <p:spPr bwMode="auto">
            <a:xfrm>
              <a:off x="1834" y="1292"/>
              <a:ext cx="1042" cy="247"/>
            </a:xfrm>
            <a:prstGeom prst="roundRect">
              <a:avLst>
                <a:gd name="adj" fmla="val 16667"/>
              </a:avLst>
            </a:prstGeom>
            <a:solidFill>
              <a:schemeClr val="accent1"/>
            </a:solidFill>
            <a:ln w="9525">
              <a:solidFill>
                <a:schemeClr val="tx1"/>
              </a:solidFill>
              <a:round/>
              <a:headEnd/>
              <a:tailEnd/>
            </a:ln>
          </p:spPr>
          <p:txBody>
            <a:bodyPr wrap="none" lIns="33167" tIns="16584" rIns="33167" bIns="16584" anchor="ctr"/>
            <a:lstStyle/>
            <a:p>
              <a:pPr algn="ctr"/>
              <a:r>
                <a:rPr lang="en-US" sz="1100"/>
                <a:t>Grains</a:t>
              </a:r>
            </a:p>
          </p:txBody>
        </p:sp>
        <p:sp>
          <p:nvSpPr>
            <p:cNvPr id="445476" name="_s445476"/>
            <p:cNvSpPr>
              <a:spLocks noChangeArrowheads="1"/>
            </p:cNvSpPr>
            <p:nvPr/>
          </p:nvSpPr>
          <p:spPr bwMode="auto">
            <a:xfrm>
              <a:off x="1924" y="1663"/>
              <a:ext cx="863" cy="247"/>
            </a:xfrm>
            <a:prstGeom prst="roundRect">
              <a:avLst>
                <a:gd name="adj" fmla="val 16667"/>
              </a:avLst>
            </a:prstGeom>
            <a:solidFill>
              <a:schemeClr val="accent1"/>
            </a:solidFill>
            <a:ln w="9525">
              <a:solidFill>
                <a:schemeClr val="tx1"/>
              </a:solidFill>
              <a:round/>
              <a:headEnd/>
              <a:tailEnd/>
            </a:ln>
          </p:spPr>
          <p:txBody>
            <a:bodyPr wrap="none" lIns="40948" tIns="20473" rIns="40948" bIns="20473" anchor="ctr"/>
            <a:lstStyle/>
            <a:p>
              <a:pPr algn="ctr"/>
              <a:r>
                <a:rPr lang="en-US" sz="1100"/>
                <a:t>Brown Bread</a:t>
              </a:r>
            </a:p>
          </p:txBody>
        </p:sp>
        <p:sp>
          <p:nvSpPr>
            <p:cNvPr id="445478" name="_s445478"/>
            <p:cNvSpPr>
              <a:spLocks noChangeArrowheads="1"/>
            </p:cNvSpPr>
            <p:nvPr/>
          </p:nvSpPr>
          <p:spPr bwMode="auto">
            <a:xfrm>
              <a:off x="4945" y="1663"/>
              <a:ext cx="863" cy="247"/>
            </a:xfrm>
            <a:prstGeom prst="roundRect">
              <a:avLst>
                <a:gd name="adj" fmla="val 16667"/>
              </a:avLst>
            </a:prstGeom>
            <a:solidFill>
              <a:schemeClr val="accent1"/>
            </a:solidFill>
            <a:ln w="9525">
              <a:solidFill>
                <a:schemeClr val="tx1"/>
              </a:solidFill>
              <a:round/>
              <a:headEnd/>
              <a:tailEnd/>
            </a:ln>
          </p:spPr>
          <p:txBody>
            <a:bodyPr wrap="none" lIns="54728" tIns="27364" rIns="54728" bIns="27364" anchor="ctr"/>
            <a:lstStyle/>
            <a:p>
              <a:pPr algn="ctr"/>
              <a:r>
                <a:rPr lang="en-US" sz="1300"/>
                <a:t>Spinach</a:t>
              </a:r>
            </a:p>
          </p:txBody>
        </p:sp>
        <p:sp>
          <p:nvSpPr>
            <p:cNvPr id="445484" name="_s445484"/>
            <p:cNvSpPr>
              <a:spLocks noChangeArrowheads="1"/>
            </p:cNvSpPr>
            <p:nvPr/>
          </p:nvSpPr>
          <p:spPr bwMode="auto">
            <a:xfrm>
              <a:off x="5952" y="1663"/>
              <a:ext cx="863" cy="247"/>
            </a:xfrm>
            <a:prstGeom prst="roundRect">
              <a:avLst>
                <a:gd name="adj" fmla="val 16667"/>
              </a:avLst>
            </a:prstGeom>
            <a:solidFill>
              <a:schemeClr val="accent1"/>
            </a:solidFill>
            <a:ln w="9525">
              <a:solidFill>
                <a:schemeClr val="tx1"/>
              </a:solidFill>
              <a:round/>
              <a:headEnd/>
              <a:tailEnd/>
            </a:ln>
          </p:spPr>
          <p:txBody>
            <a:bodyPr wrap="none" lIns="54728" tIns="27364" rIns="54728" bIns="27364" anchor="ctr"/>
            <a:lstStyle/>
            <a:p>
              <a:pPr algn="ctr"/>
              <a:r>
                <a:rPr lang="en-US" sz="1300"/>
                <a:t>Tomatoes</a:t>
              </a:r>
            </a:p>
          </p:txBody>
        </p:sp>
        <p:sp>
          <p:nvSpPr>
            <p:cNvPr id="445486" name="_s445486"/>
            <p:cNvSpPr>
              <a:spLocks noChangeArrowheads="1"/>
            </p:cNvSpPr>
            <p:nvPr/>
          </p:nvSpPr>
          <p:spPr bwMode="auto">
            <a:xfrm>
              <a:off x="6959" y="1663"/>
              <a:ext cx="863" cy="247"/>
            </a:xfrm>
            <a:prstGeom prst="roundRect">
              <a:avLst>
                <a:gd name="adj" fmla="val 16667"/>
              </a:avLst>
            </a:prstGeom>
            <a:solidFill>
              <a:schemeClr val="accent1"/>
            </a:solidFill>
            <a:ln w="9525">
              <a:solidFill>
                <a:schemeClr val="tx1"/>
              </a:solidFill>
              <a:round/>
              <a:headEnd/>
              <a:tailEnd/>
            </a:ln>
          </p:spPr>
          <p:txBody>
            <a:bodyPr wrap="none" lIns="61491" tIns="30746" rIns="61491" bIns="30746" anchor="ctr"/>
            <a:lstStyle/>
            <a:p>
              <a:pPr algn="ctr"/>
              <a:r>
                <a:rPr lang="en-US" sz="1300"/>
                <a:t>Broccoli</a:t>
              </a:r>
            </a:p>
          </p:txBody>
        </p:sp>
        <p:sp>
          <p:nvSpPr>
            <p:cNvPr id="445488" name="_s445488"/>
            <p:cNvSpPr>
              <a:spLocks noChangeArrowheads="1"/>
            </p:cNvSpPr>
            <p:nvPr/>
          </p:nvSpPr>
          <p:spPr bwMode="auto">
            <a:xfrm>
              <a:off x="2931" y="1663"/>
              <a:ext cx="863" cy="247"/>
            </a:xfrm>
            <a:prstGeom prst="roundRect">
              <a:avLst>
                <a:gd name="adj" fmla="val 16667"/>
              </a:avLst>
            </a:prstGeom>
            <a:solidFill>
              <a:schemeClr val="accent1"/>
            </a:solidFill>
            <a:ln w="9525">
              <a:solidFill>
                <a:schemeClr val="tx1"/>
              </a:solidFill>
              <a:round/>
              <a:headEnd/>
              <a:tailEnd/>
            </a:ln>
          </p:spPr>
          <p:txBody>
            <a:bodyPr wrap="none" lIns="74086" tIns="37044" rIns="74086" bIns="37044" anchor="ctr"/>
            <a:lstStyle/>
            <a:p>
              <a:pPr algn="ctr"/>
              <a:r>
                <a:rPr lang="en-US" sz="1300"/>
                <a:t>Salmon</a:t>
              </a:r>
            </a:p>
          </p:txBody>
        </p:sp>
        <p:sp>
          <p:nvSpPr>
            <p:cNvPr id="445503" name="_s445503"/>
            <p:cNvSpPr>
              <a:spLocks noChangeArrowheads="1"/>
            </p:cNvSpPr>
            <p:nvPr/>
          </p:nvSpPr>
          <p:spPr bwMode="auto">
            <a:xfrm>
              <a:off x="3938" y="1663"/>
              <a:ext cx="863" cy="247"/>
            </a:xfrm>
            <a:prstGeom prst="roundRect">
              <a:avLst>
                <a:gd name="adj" fmla="val 16667"/>
              </a:avLst>
            </a:prstGeom>
            <a:solidFill>
              <a:schemeClr val="accent1"/>
            </a:solidFill>
            <a:ln w="9525">
              <a:solidFill>
                <a:schemeClr val="tx1"/>
              </a:solidFill>
              <a:round/>
              <a:headEnd/>
              <a:tailEnd/>
            </a:ln>
          </p:spPr>
          <p:txBody>
            <a:bodyPr wrap="none" lIns="80467" tIns="40234" rIns="80467" bIns="40234" anchor="ctr"/>
            <a:lstStyle/>
            <a:p>
              <a:pPr algn="ctr"/>
              <a:endParaRPr lang="en-US" sz="1200"/>
            </a:p>
          </p:txBody>
        </p:sp>
      </p:grpSp>
    </p:spTree>
    <p:extLst>
      <p:ext uri="{BB962C8B-B14F-4D97-AF65-F5344CB8AC3E}">
        <p14:creationId xmlns:p14="http://schemas.microsoft.com/office/powerpoint/2010/main" val="34908329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Rectangle 4"/>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sz="3600"/>
              <a:t>Boosting Memory:  Index Cards</a:t>
            </a:r>
          </a:p>
        </p:txBody>
      </p:sp>
      <p:pic>
        <p:nvPicPr>
          <p:cNvPr id="447495" name="Picture 7" descr="Successlogo Jpeg for doc inse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2120900" cy="2133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447494" name="Rectangle 6"/>
          <p:cNvSpPr>
            <a:spLocks noGrp="1" noChangeArrowheads="1"/>
          </p:cNvSpPr>
          <p:nvPr>
            <p:ph type="body" sz="half" idx="2"/>
          </p:nvPr>
        </p:nvSpPr>
        <p:spPr bwMode="auto">
          <a:xfrm>
            <a:off x="3200400" y="1295400"/>
            <a:ext cx="5486400" cy="5181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80000"/>
              </a:lnSpc>
            </a:pPr>
            <a:r>
              <a:rPr lang="en-US" sz="2800"/>
              <a:t>Create index cards using the </a:t>
            </a:r>
            <a:r>
              <a:rPr lang="ja-JP" altLang="en-US" sz="2800">
                <a:latin typeface="Arial"/>
              </a:rPr>
              <a:t>“</a:t>
            </a:r>
            <a:r>
              <a:rPr lang="en-US" sz="2800"/>
              <a:t>Most Important Ideas</a:t>
            </a:r>
            <a:r>
              <a:rPr lang="ja-JP" altLang="en-US" sz="2800">
                <a:latin typeface="Arial"/>
              </a:rPr>
              <a:t>”</a:t>
            </a:r>
            <a:r>
              <a:rPr lang="en-US" sz="2800"/>
              <a:t> (from outlines, concept maps)</a:t>
            </a:r>
          </a:p>
          <a:p>
            <a:pPr>
              <a:lnSpc>
                <a:spcPct val="80000"/>
              </a:lnSpc>
              <a:buFontTx/>
              <a:buNone/>
            </a:pPr>
            <a:endParaRPr lang="en-US" sz="2800"/>
          </a:p>
          <a:p>
            <a:pPr>
              <a:lnSpc>
                <a:spcPct val="80000"/>
              </a:lnSpc>
            </a:pPr>
            <a:r>
              <a:rPr lang="en-US" sz="2800"/>
              <a:t>Ask teachers to provide a few examples of  effective index cards related to the upcoming test.</a:t>
            </a:r>
          </a:p>
          <a:p>
            <a:pPr>
              <a:lnSpc>
                <a:spcPct val="80000"/>
              </a:lnSpc>
            </a:pPr>
            <a:endParaRPr lang="en-US" sz="2800"/>
          </a:p>
          <a:p>
            <a:pPr>
              <a:lnSpc>
                <a:spcPct val="80000"/>
              </a:lnSpc>
            </a:pPr>
            <a:r>
              <a:rPr lang="en-US" sz="2800"/>
              <a:t>Review note cards six times before the test.</a:t>
            </a:r>
          </a:p>
          <a:p>
            <a:pPr>
              <a:lnSpc>
                <a:spcPct val="80000"/>
              </a:lnSpc>
              <a:buFontTx/>
              <a:buNone/>
            </a:pPr>
            <a:endParaRPr lang="en-US" sz="2800"/>
          </a:p>
          <a:p>
            <a:pPr>
              <a:lnSpc>
                <a:spcPct val="80000"/>
              </a:lnSpc>
            </a:pPr>
            <a:r>
              <a:rPr lang="en-US" sz="2800"/>
              <a:t>Review cards one last time just before the test.</a:t>
            </a:r>
          </a:p>
          <a:p>
            <a:pPr>
              <a:lnSpc>
                <a:spcPct val="80000"/>
              </a:lnSpc>
            </a:pPr>
            <a:endParaRPr lang="en-US" sz="2800"/>
          </a:p>
        </p:txBody>
      </p:sp>
    </p:spTree>
    <p:extLst>
      <p:ext uri="{BB962C8B-B14F-4D97-AF65-F5344CB8AC3E}">
        <p14:creationId xmlns:p14="http://schemas.microsoft.com/office/powerpoint/2010/main" val="1361709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ja-JP" altLang="en-US">
                <a:latin typeface="Arial"/>
              </a:rPr>
              <a:t>“</a:t>
            </a:r>
            <a:r>
              <a:rPr lang="en-US"/>
              <a:t>Remote Control</a:t>
            </a:r>
            <a:r>
              <a:rPr lang="ja-JP" altLang="en-US">
                <a:latin typeface="Arial"/>
              </a:rPr>
              <a:t>”</a:t>
            </a:r>
            <a:r>
              <a:rPr lang="en-US"/>
              <a:t> Technique</a:t>
            </a:r>
          </a:p>
        </p:txBody>
      </p:sp>
      <p:pic>
        <p:nvPicPr>
          <p:cNvPr id="450566" name="Picture 6" descr="HH02558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155" b="1155"/>
          <a:stretch>
            <a:fillRect/>
          </a:stretch>
        </p:blipFill>
        <p:spPr bwMode="auto">
          <a:noFill/>
          <a:extLst>
            <a:ext uri="{909E8E84-426E-40dd-AFC4-6F175D3DCCD1}">
              <a14:hiddenFill xmlns:a14="http://schemas.microsoft.com/office/drawing/2010/main">
                <a:solidFill>
                  <a:srgbClr val="FFFFFF"/>
                </a:solidFill>
              </a14:hiddenFill>
            </a:ext>
          </a:extLst>
        </p:spPr>
      </p:pic>
      <p:sp>
        <p:nvSpPr>
          <p:cNvPr id="450565" name="Rectangle 5"/>
          <p:cNvSpPr>
            <a:spLocks noGrp="1" noChangeArrowheads="1"/>
          </p:cNvSpPr>
          <p:nvPr>
            <p:ph type="body" sz="half" idx="2"/>
          </p:nvPr>
        </p:nvSpPr>
        <p:spPr bwMode="auto">
          <a:xfrm>
            <a:off x="4953000" y="1524000"/>
            <a:ext cx="3733800" cy="4602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ctr">
              <a:lnSpc>
                <a:spcPct val="90000"/>
              </a:lnSpc>
              <a:buFontTx/>
              <a:buNone/>
            </a:pPr>
            <a:r>
              <a:rPr lang="en-US" sz="4000" dirty="0"/>
              <a:t>Tie studying to something you like – hit </a:t>
            </a:r>
            <a:r>
              <a:rPr lang="ja-JP" altLang="en-US" sz="4000" dirty="0">
                <a:latin typeface="Arial"/>
              </a:rPr>
              <a:t>“</a:t>
            </a:r>
            <a:r>
              <a:rPr lang="en-US" sz="4000" dirty="0"/>
              <a:t>mute</a:t>
            </a:r>
            <a:r>
              <a:rPr lang="ja-JP" altLang="en-US" sz="4000" dirty="0">
                <a:latin typeface="Arial"/>
              </a:rPr>
              <a:t>”</a:t>
            </a:r>
            <a:r>
              <a:rPr lang="en-US" sz="4000" dirty="0"/>
              <a:t> &amp; review note cards during commercial breaks</a:t>
            </a:r>
          </a:p>
        </p:txBody>
      </p:sp>
    </p:spTree>
    <p:extLst>
      <p:ext uri="{BB962C8B-B14F-4D97-AF65-F5344CB8AC3E}">
        <p14:creationId xmlns:p14="http://schemas.microsoft.com/office/powerpoint/2010/main" val="2296049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sz="4000" dirty="0"/>
              <a:t>Boosting Memory – Other Strategies</a:t>
            </a:r>
          </a:p>
        </p:txBody>
      </p:sp>
      <p:pic>
        <p:nvPicPr>
          <p:cNvPr id="453638" name="Picture 6" descr="Successlogo Jpeg for doc inse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51100" cy="2463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453637" name="Rectangle 5"/>
          <p:cNvSpPr>
            <a:spLocks noGrp="1" noChangeArrowheads="1"/>
          </p:cNvSpPr>
          <p:nvPr>
            <p:ph type="body" sz="half" idx="2"/>
          </p:nvPr>
        </p:nvSpPr>
        <p:spPr bwMode="auto">
          <a:xfrm>
            <a:off x="3200400" y="1295400"/>
            <a:ext cx="5486400" cy="48307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2800" b="1" dirty="0" smtClean="0"/>
              <a:t>Mnemonic Devices</a:t>
            </a:r>
          </a:p>
          <a:p>
            <a:r>
              <a:rPr lang="en-US" sz="2800" b="1" dirty="0" smtClean="0"/>
              <a:t>Body </a:t>
            </a:r>
            <a:r>
              <a:rPr lang="en-US" sz="2800" b="1" dirty="0"/>
              <a:t>Location Memory </a:t>
            </a:r>
            <a:r>
              <a:rPr lang="en-US" sz="2800" b="1" dirty="0" smtClean="0"/>
              <a:t>Pegs</a:t>
            </a:r>
            <a:endParaRPr lang="en-US" sz="2400" i="1" dirty="0"/>
          </a:p>
          <a:p>
            <a:r>
              <a:rPr lang="en-US" sz="2800" b="1" dirty="0"/>
              <a:t>Creating a picture that reminds you of the facts or word</a:t>
            </a:r>
          </a:p>
          <a:p>
            <a:pPr>
              <a:buFontTx/>
              <a:buNone/>
            </a:pPr>
            <a:endParaRPr lang="en-US" sz="2800" b="1" dirty="0"/>
          </a:p>
          <a:p>
            <a:r>
              <a:rPr lang="en-US" sz="2800" b="1" dirty="0"/>
              <a:t>What others do you know?</a:t>
            </a:r>
          </a:p>
        </p:txBody>
      </p:sp>
    </p:spTree>
    <p:extLst>
      <p:ext uri="{BB962C8B-B14F-4D97-AF65-F5344CB8AC3E}">
        <p14:creationId xmlns:p14="http://schemas.microsoft.com/office/powerpoint/2010/main" val="3647541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a:t>			Calm Place</a:t>
            </a:r>
          </a:p>
        </p:txBody>
      </p:sp>
      <p:pic>
        <p:nvPicPr>
          <p:cNvPr id="199684" name="Picture 4" descr="z3fknpa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286000" cy="3200400"/>
          </a:xfrm>
          <a:noFill/>
          <a:extLst>
            <a:ext uri="{909E8E84-426E-40dd-AFC4-6F175D3DCCD1}">
              <a14:hiddenFill xmlns:a14="http://schemas.microsoft.com/office/drawing/2010/main">
                <a:solidFill>
                  <a:srgbClr val="FFFFFF"/>
                </a:solidFill>
              </a14:hiddenFill>
            </a:ext>
          </a:extLst>
        </p:spPr>
      </p:pic>
      <p:sp>
        <p:nvSpPr>
          <p:cNvPr id="199683" name="Rectangle 3"/>
          <p:cNvSpPr>
            <a:spLocks noGrp="1" noChangeArrowheads="1"/>
          </p:cNvSpPr>
          <p:nvPr>
            <p:ph type="body" sz="half" idx="2"/>
          </p:nvPr>
        </p:nvSpPr>
        <p:spPr bwMode="auto">
          <a:xfrm>
            <a:off x="3276600" y="1600200"/>
            <a:ext cx="54102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endParaRPr lang="en-US" sz="3600"/>
          </a:p>
          <a:p>
            <a:endParaRPr lang="en-US" sz="3600"/>
          </a:p>
          <a:p>
            <a:pPr>
              <a:buFontTx/>
              <a:buNone/>
            </a:pPr>
            <a:r>
              <a:rPr lang="en-US" sz="3600"/>
              <a:t>   Use your imagination to       	create a calm place.</a:t>
            </a:r>
          </a:p>
        </p:txBody>
      </p:sp>
    </p:spTree>
    <p:extLst>
      <p:ext uri="{BB962C8B-B14F-4D97-AF65-F5344CB8AC3E}">
        <p14:creationId xmlns:p14="http://schemas.microsoft.com/office/powerpoint/2010/main" val="30092842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4000"/>
              <a:t>                       Breathe, Picture, Focus</a:t>
            </a:r>
          </a:p>
        </p:txBody>
      </p:sp>
      <p:pic>
        <p:nvPicPr>
          <p:cNvPr id="203780" name="Picture 4" descr="Blue hil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6700" y="1371600"/>
            <a:ext cx="2438400" cy="4267200"/>
          </a:xfrm>
          <a:noFill/>
          <a:extLst>
            <a:ext uri="{909E8E84-426E-40dd-AFC4-6F175D3DCCD1}">
              <a14:hiddenFill xmlns:a14="http://schemas.microsoft.com/office/drawing/2010/main">
                <a:solidFill>
                  <a:srgbClr val="FFFFFF"/>
                </a:solidFill>
              </a14:hiddenFill>
            </a:ext>
          </a:extLst>
        </p:spPr>
      </p:pic>
      <p:sp>
        <p:nvSpPr>
          <p:cNvPr id="203779" name="Rectangle 3"/>
          <p:cNvSpPr>
            <a:spLocks noGrp="1" noChangeArrowheads="1"/>
          </p:cNvSpPr>
          <p:nvPr>
            <p:ph type="body" sz="half" idx="2"/>
          </p:nvPr>
        </p:nvSpPr>
        <p:spPr bwMode="auto">
          <a:xfrm>
            <a:off x="3962400" y="1447800"/>
            <a:ext cx="4114800" cy="5029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2800" b="1" i="1" u="sng"/>
              <a:t>Breathe</a:t>
            </a:r>
            <a:r>
              <a:rPr lang="en-US" sz="2800"/>
              <a:t> in slowly to count of 5, hold for count of 5, exhale to count of 5</a:t>
            </a:r>
          </a:p>
          <a:p>
            <a:endParaRPr lang="en-US" sz="2800"/>
          </a:p>
          <a:p>
            <a:r>
              <a:rPr lang="en-US" sz="2800" b="1" i="1" u="sng"/>
              <a:t>Picture</a:t>
            </a:r>
            <a:r>
              <a:rPr lang="en-US" sz="2800"/>
              <a:t> yourself in your </a:t>
            </a:r>
            <a:r>
              <a:rPr lang="ja-JP" altLang="en-US" sz="2800">
                <a:latin typeface="Arial"/>
              </a:rPr>
              <a:t>“</a:t>
            </a:r>
            <a:r>
              <a:rPr lang="en-US" sz="2800"/>
              <a:t>Calm place</a:t>
            </a:r>
            <a:r>
              <a:rPr lang="ja-JP" altLang="en-US" sz="2800">
                <a:latin typeface="Arial"/>
              </a:rPr>
              <a:t>”</a:t>
            </a:r>
            <a:endParaRPr lang="en-US" sz="2800"/>
          </a:p>
          <a:p>
            <a:endParaRPr lang="en-US" sz="2800"/>
          </a:p>
          <a:p>
            <a:r>
              <a:rPr lang="en-US" sz="2800" b="1" i="1" u="sng"/>
              <a:t>Focus</a:t>
            </a:r>
            <a:r>
              <a:rPr lang="en-US" sz="2800"/>
              <a:t> on your strategy for the task at hand</a:t>
            </a:r>
          </a:p>
        </p:txBody>
      </p:sp>
    </p:spTree>
    <p:extLst>
      <p:ext uri="{BB962C8B-B14F-4D97-AF65-F5344CB8AC3E}">
        <p14:creationId xmlns:p14="http://schemas.microsoft.com/office/powerpoint/2010/main" val="11050739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bwMode="auto">
          <a:xfrm>
            <a:off x="1524000" y="274638"/>
            <a:ext cx="6096000" cy="1143000"/>
          </a:xfrm>
          <a:solidFill>
            <a:schemeClr val="bg1">
              <a:alpha val="0"/>
            </a:schemeClr>
          </a:solidFill>
          <a:ln/>
          <a:extLst/>
        </p:spPr>
        <p:txBody>
          <a:bodyPr wrap="square" lIns="91440" tIns="45720" rIns="91440" bIns="45720" numCol="1" anchor="t" anchorCtr="0" compatLnSpc="1">
            <a:prstTxWarp prst="textNoShape">
              <a:avLst/>
            </a:prstTxWarp>
          </a:bodyPr>
          <a:lstStyle/>
          <a:p>
            <a:r>
              <a:rPr lang="en-US" sz="4000"/>
              <a:t>     Keep Kool Tune Shields</a:t>
            </a:r>
          </a:p>
        </p:txBody>
      </p:sp>
      <p:pic>
        <p:nvPicPr>
          <p:cNvPr id="431107" name="Picture 3" descr="j019852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0461" b="20461"/>
          <a:stretch>
            <a:fillRect/>
          </a:stretch>
        </p:blipFill>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55097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a:bodyPr>
          <a:lstStyle/>
          <a:p>
            <a:pPr algn="ctr" eaLnBrk="1" hangingPunct="1">
              <a:defRPr/>
            </a:pPr>
            <a:r>
              <a:rPr lang="en-US">
                <a:latin typeface="Arial Black" charset="0"/>
                <a:cs typeface="+mj-cs"/>
              </a:rPr>
              <a:t>Questions to think about </a:t>
            </a:r>
          </a:p>
        </p:txBody>
      </p:sp>
      <p:sp>
        <p:nvSpPr>
          <p:cNvPr id="6147" name="Rectangle 3"/>
          <p:cNvSpPr>
            <a:spLocks noGrp="1" noRot="1" noChangeArrowheads="1"/>
          </p:cNvSpPr>
          <p:nvPr>
            <p:ph idx="1"/>
          </p:nvPr>
        </p:nvSpPr>
        <p:spPr>
          <a:xfrm>
            <a:off x="685800" y="1600200"/>
            <a:ext cx="8159750" cy="4495800"/>
          </a:xfrm>
        </p:spPr>
        <p:txBody>
          <a:bodyPr>
            <a:normAutofit fontScale="92500"/>
          </a:bodyPr>
          <a:lstStyle/>
          <a:p>
            <a:pPr eaLnBrk="1" hangingPunct="1">
              <a:tabLst>
                <a:tab pos="1265238" algn="l"/>
              </a:tabLst>
              <a:defRPr/>
            </a:pPr>
            <a:r>
              <a:rPr lang="en-US" dirty="0" smtClean="0">
                <a:latin typeface="Arial" charset="0"/>
                <a:cs typeface="+mn-cs"/>
              </a:rPr>
              <a:t>How has your attendance been each year?</a:t>
            </a:r>
          </a:p>
          <a:p>
            <a:pPr eaLnBrk="1" hangingPunct="1">
              <a:tabLst>
                <a:tab pos="1265238" algn="l"/>
              </a:tabLst>
              <a:defRPr/>
            </a:pPr>
            <a:r>
              <a:rPr lang="en-US" dirty="0" smtClean="0">
                <a:latin typeface="Arial" charset="0"/>
                <a:cs typeface="+mn-cs"/>
              </a:rPr>
              <a:t>How </a:t>
            </a:r>
            <a:r>
              <a:rPr lang="en-US" dirty="0">
                <a:latin typeface="Arial" charset="0"/>
                <a:cs typeface="+mn-cs"/>
              </a:rPr>
              <a:t>do you feel about homework?</a:t>
            </a:r>
          </a:p>
          <a:p>
            <a:pPr eaLnBrk="1" hangingPunct="1">
              <a:tabLst>
                <a:tab pos="1265238" algn="l"/>
              </a:tabLst>
              <a:defRPr/>
            </a:pPr>
            <a:r>
              <a:rPr lang="en-US" dirty="0">
                <a:latin typeface="Arial" charset="0"/>
                <a:cs typeface="+mn-cs"/>
              </a:rPr>
              <a:t>How much time do you spend studying </a:t>
            </a:r>
            <a:r>
              <a:rPr lang="en-US" b="1" i="1" dirty="0">
                <a:latin typeface="Arial" charset="0"/>
                <a:cs typeface="+mn-cs"/>
              </a:rPr>
              <a:t>each day</a:t>
            </a:r>
            <a:r>
              <a:rPr lang="en-US" dirty="0">
                <a:latin typeface="Arial" charset="0"/>
                <a:cs typeface="+mn-cs"/>
              </a:rPr>
              <a:t>?</a:t>
            </a:r>
          </a:p>
          <a:p>
            <a:pPr eaLnBrk="1" hangingPunct="1">
              <a:tabLst>
                <a:tab pos="1265238" algn="l"/>
              </a:tabLst>
              <a:defRPr/>
            </a:pPr>
            <a:r>
              <a:rPr lang="en-US" dirty="0">
                <a:latin typeface="Arial" charset="0"/>
                <a:cs typeface="+mn-cs"/>
              </a:rPr>
              <a:t>Do you use notebooks?  How?</a:t>
            </a:r>
          </a:p>
          <a:p>
            <a:pPr eaLnBrk="1" hangingPunct="1">
              <a:tabLst>
                <a:tab pos="1265238" algn="l"/>
              </a:tabLst>
              <a:defRPr/>
            </a:pPr>
            <a:r>
              <a:rPr lang="en-US" dirty="0">
                <a:latin typeface="Arial" charset="0"/>
                <a:cs typeface="+mn-cs"/>
              </a:rPr>
              <a:t>What happens after a teacher gives you notes or tells you to read a chapter?</a:t>
            </a:r>
          </a:p>
          <a:p>
            <a:pPr eaLnBrk="1" hangingPunct="1">
              <a:tabLst>
                <a:tab pos="1265238" algn="l"/>
              </a:tabLst>
              <a:defRPr/>
            </a:pPr>
            <a:r>
              <a:rPr lang="en-US" dirty="0">
                <a:latin typeface="Arial" charset="0"/>
                <a:cs typeface="+mn-cs"/>
              </a:rPr>
              <a:t>What book are you reading right now?</a:t>
            </a:r>
          </a:p>
        </p:txBody>
      </p:sp>
    </p:spTree>
    <p:extLst>
      <p:ext uri="{BB962C8B-B14F-4D97-AF65-F5344CB8AC3E}">
        <p14:creationId xmlns:p14="http://schemas.microsoft.com/office/powerpoint/2010/main" val="269827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ssolv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ssolv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3500"/>
              <a:t>                      </a:t>
            </a:r>
            <a:r>
              <a:rPr lang="ja-JP" altLang="en-US" sz="3500">
                <a:latin typeface="Arial"/>
              </a:rPr>
              <a:t>“</a:t>
            </a:r>
            <a:r>
              <a:rPr lang="en-US" sz="3500"/>
              <a:t>Keep Kool</a:t>
            </a:r>
            <a:r>
              <a:rPr lang="ja-JP" altLang="en-US" sz="3500">
                <a:latin typeface="Arial"/>
              </a:rPr>
              <a:t>”</a:t>
            </a:r>
            <a:r>
              <a:rPr lang="en-US" sz="3500"/>
              <a:t> Tune Shields</a:t>
            </a:r>
          </a:p>
        </p:txBody>
      </p:sp>
      <p:pic>
        <p:nvPicPr>
          <p:cNvPr id="433156" name="Picture 4" descr="j019852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438400"/>
            <a:ext cx="2743200" cy="2490788"/>
          </a:xfrm>
          <a:noFill/>
          <a:extLst>
            <a:ext uri="{909E8E84-426E-40dd-AFC4-6F175D3DCCD1}">
              <a14:hiddenFill xmlns:a14="http://schemas.microsoft.com/office/drawing/2010/main">
                <a:solidFill>
                  <a:srgbClr val="FFFFFF"/>
                </a:solidFill>
              </a14:hiddenFill>
            </a:ext>
          </a:extLst>
        </p:spPr>
      </p:pic>
      <p:sp>
        <p:nvSpPr>
          <p:cNvPr id="433155" name="Rectangle 3"/>
          <p:cNvSpPr>
            <a:spLocks noGrp="1" noChangeArrowheads="1"/>
          </p:cNvSpPr>
          <p:nvPr>
            <p:ph type="body" sz="half" idx="2"/>
          </p:nvPr>
        </p:nvSpPr>
        <p:spPr bwMode="auto">
          <a:xfrm>
            <a:off x="3200400" y="1143000"/>
            <a:ext cx="5486400" cy="5410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marL="609600" indent="-609600">
              <a:lnSpc>
                <a:spcPct val="90000"/>
              </a:lnSpc>
              <a:buFontTx/>
              <a:buNone/>
            </a:pPr>
            <a:r>
              <a:rPr lang="en-US" sz="2100" b="1"/>
              <a:t>Your own positive music mental shields 	against negative self-talk</a:t>
            </a:r>
          </a:p>
          <a:p>
            <a:pPr marL="609600" indent="-609600">
              <a:lnSpc>
                <a:spcPct val="90000"/>
              </a:lnSpc>
              <a:buFontTx/>
              <a:buNone/>
            </a:pPr>
            <a:endParaRPr lang="en-US" sz="2100" b="1"/>
          </a:p>
          <a:p>
            <a:pPr marL="609600" indent="-609600">
              <a:lnSpc>
                <a:spcPct val="90000"/>
              </a:lnSpc>
              <a:buFontTx/>
              <a:buNone/>
            </a:pPr>
            <a:r>
              <a:rPr lang="en-US" sz="2100" b="1"/>
              <a:t>3 easy steps</a:t>
            </a:r>
          </a:p>
          <a:p>
            <a:pPr marL="609600" indent="-609600">
              <a:lnSpc>
                <a:spcPct val="90000"/>
              </a:lnSpc>
              <a:buFontTx/>
              <a:buAutoNum type="arabicPeriod"/>
            </a:pPr>
            <a:r>
              <a:rPr lang="en-US" sz="2100"/>
              <a:t>Pay attention and label what is happening: </a:t>
            </a:r>
            <a:r>
              <a:rPr lang="ja-JP" altLang="en-US" sz="2100">
                <a:latin typeface="Arial"/>
              </a:rPr>
              <a:t>“</a:t>
            </a:r>
            <a:r>
              <a:rPr lang="en-US" sz="2100"/>
              <a:t>Ah Ha-there</a:t>
            </a:r>
            <a:r>
              <a:rPr lang="ja-JP" altLang="en-US" sz="2100">
                <a:latin typeface="Arial"/>
              </a:rPr>
              <a:t>’</a:t>
            </a:r>
            <a:r>
              <a:rPr lang="en-US" sz="2100"/>
              <a:t>s my negative self-talk again</a:t>
            </a:r>
            <a:r>
              <a:rPr lang="ja-JP" altLang="en-US" sz="2100">
                <a:latin typeface="Arial"/>
              </a:rPr>
              <a:t>”</a:t>
            </a:r>
            <a:r>
              <a:rPr lang="en-US" sz="2100"/>
              <a:t>.</a:t>
            </a:r>
          </a:p>
          <a:p>
            <a:pPr marL="609600" indent="-609600">
              <a:lnSpc>
                <a:spcPct val="90000"/>
              </a:lnSpc>
              <a:buFontTx/>
              <a:buAutoNum type="arabicPeriod"/>
            </a:pPr>
            <a:endParaRPr lang="en-US" sz="2100"/>
          </a:p>
          <a:p>
            <a:pPr marL="609600" indent="-609600">
              <a:lnSpc>
                <a:spcPct val="90000"/>
              </a:lnSpc>
              <a:buFontTx/>
              <a:buAutoNum type="arabicPeriod"/>
            </a:pPr>
            <a:r>
              <a:rPr lang="en-US" sz="2100"/>
              <a:t>Start your </a:t>
            </a:r>
            <a:r>
              <a:rPr lang="ja-JP" altLang="en-US" sz="2100">
                <a:latin typeface="Arial"/>
              </a:rPr>
              <a:t>“</a:t>
            </a:r>
            <a:r>
              <a:rPr lang="en-US" sz="2100"/>
              <a:t>Keep Kool</a:t>
            </a:r>
            <a:r>
              <a:rPr lang="ja-JP" altLang="en-US" sz="2100">
                <a:latin typeface="Arial"/>
              </a:rPr>
              <a:t>”</a:t>
            </a:r>
            <a:r>
              <a:rPr lang="en-US" sz="2100"/>
              <a:t> tune playing in your head. This will shift you away from your negative message which robs you of confidence and give you back control of your thinking.</a:t>
            </a:r>
          </a:p>
          <a:p>
            <a:pPr marL="609600" indent="-609600">
              <a:lnSpc>
                <a:spcPct val="90000"/>
              </a:lnSpc>
              <a:buFontTx/>
              <a:buAutoNum type="arabicPeriod"/>
            </a:pPr>
            <a:endParaRPr lang="en-US" sz="2100"/>
          </a:p>
          <a:p>
            <a:pPr marL="609600" indent="-609600">
              <a:lnSpc>
                <a:spcPct val="90000"/>
              </a:lnSpc>
              <a:buFontTx/>
              <a:buAutoNum type="arabicPeriod"/>
            </a:pPr>
            <a:r>
              <a:rPr lang="en-US" sz="2100"/>
              <a:t>Now that you are back in control decide the best thing to do next.</a:t>
            </a:r>
          </a:p>
        </p:txBody>
      </p:sp>
      <p:pic>
        <p:nvPicPr>
          <p:cNvPr id="433157" name="Picture 5" descr="j0198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2743200" cy="249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478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Arial Black" charset="0"/>
                <a:cs typeface="+mj-cs"/>
              </a:rPr>
              <a:t>Taking Tests</a:t>
            </a:r>
          </a:p>
        </p:txBody>
      </p:sp>
      <p:sp>
        <p:nvSpPr>
          <p:cNvPr id="3" name="Content Placeholder 2"/>
          <p:cNvSpPr>
            <a:spLocks noGrp="1"/>
          </p:cNvSpPr>
          <p:nvPr>
            <p:ph idx="1"/>
          </p:nvPr>
        </p:nvSpPr>
        <p:spPr>
          <a:xfrm>
            <a:off x="152400" y="1524000"/>
            <a:ext cx="6477000" cy="4876800"/>
          </a:xfrm>
        </p:spPr>
        <p:txBody>
          <a:bodyPr>
            <a:normAutofit lnSpcReduction="10000"/>
          </a:bodyPr>
          <a:lstStyle/>
          <a:p>
            <a:pPr>
              <a:defRPr/>
            </a:pPr>
            <a:r>
              <a:rPr lang="en-US" dirty="0">
                <a:latin typeface="Arial" charset="0"/>
                <a:cs typeface="+mn-cs"/>
              </a:rPr>
              <a:t>Don</a:t>
            </a:r>
            <a:r>
              <a:rPr lang="ja-JP" altLang="en-US" dirty="0">
                <a:latin typeface="Arial" charset="0"/>
                <a:cs typeface="+mn-cs"/>
              </a:rPr>
              <a:t>’</a:t>
            </a:r>
            <a:r>
              <a:rPr lang="en-US" dirty="0">
                <a:latin typeface="Arial" charset="0"/>
                <a:cs typeface="+mn-cs"/>
              </a:rPr>
              <a:t>t wait until night before to study</a:t>
            </a:r>
          </a:p>
          <a:p>
            <a:pPr>
              <a:defRPr/>
            </a:pPr>
            <a:r>
              <a:rPr lang="en-US" dirty="0">
                <a:latin typeface="Arial" charset="0"/>
                <a:cs typeface="+mn-cs"/>
              </a:rPr>
              <a:t>Sleep well and eat </a:t>
            </a:r>
            <a:r>
              <a:rPr lang="en-US" dirty="0" smtClean="0">
                <a:latin typeface="Arial" charset="0"/>
                <a:cs typeface="+mn-cs"/>
              </a:rPr>
              <a:t>beforehand</a:t>
            </a:r>
            <a:endParaRPr lang="en-US" dirty="0">
              <a:latin typeface="Arial" charset="0"/>
              <a:cs typeface="+mn-cs"/>
            </a:endParaRPr>
          </a:p>
          <a:p>
            <a:pPr>
              <a:defRPr/>
            </a:pPr>
            <a:r>
              <a:rPr lang="en-US" dirty="0">
                <a:latin typeface="Arial" charset="0"/>
                <a:cs typeface="+mn-cs"/>
              </a:rPr>
              <a:t>Read questions carefully.</a:t>
            </a:r>
          </a:p>
          <a:p>
            <a:pPr>
              <a:defRPr/>
            </a:pPr>
            <a:r>
              <a:rPr lang="en-US" dirty="0">
                <a:latin typeface="Arial" charset="0"/>
                <a:cs typeface="+mn-cs"/>
              </a:rPr>
              <a:t>Answer questions you know first, * or circle others, go back </a:t>
            </a:r>
          </a:p>
          <a:p>
            <a:pPr>
              <a:defRPr/>
            </a:pPr>
            <a:r>
              <a:rPr lang="en-US" dirty="0">
                <a:latin typeface="Arial" charset="0"/>
                <a:cs typeface="+mn-cs"/>
              </a:rPr>
              <a:t>Write neatly</a:t>
            </a:r>
          </a:p>
          <a:p>
            <a:pPr>
              <a:defRPr/>
            </a:pPr>
            <a:r>
              <a:rPr lang="en-US" dirty="0">
                <a:latin typeface="Arial" charset="0"/>
                <a:cs typeface="+mn-cs"/>
              </a:rPr>
              <a:t>CHECK OVER TEST before turning in!</a:t>
            </a:r>
          </a:p>
          <a:p>
            <a:pPr>
              <a:defRPr/>
            </a:pPr>
            <a:endParaRPr lang="en-US" dirty="0">
              <a:latin typeface="Arial" charset="0"/>
              <a:cs typeface="+mn-cs"/>
            </a:endParaRPr>
          </a:p>
          <a:p>
            <a:pPr>
              <a:buFont typeface="Wingdings" charset="0"/>
              <a:buNone/>
              <a:defRPr/>
            </a:pPr>
            <a:endParaRPr lang="en-US" dirty="0">
              <a:latin typeface="Arial" charset="0"/>
              <a:cs typeface="+mn-cs"/>
            </a:endParaRPr>
          </a:p>
          <a:p>
            <a:pPr>
              <a:defRPr/>
            </a:pPr>
            <a:endParaRPr lang="en-US" dirty="0">
              <a:latin typeface="Arial" charset="0"/>
              <a:cs typeface="+mn-cs"/>
            </a:endParaRPr>
          </a:p>
        </p:txBody>
      </p:sp>
      <p:pic>
        <p:nvPicPr>
          <p:cNvPr id="26627" name="Picture 2" descr="C:\Users\terese_ewing\AppData\Local\Microsoft\Windows\Temporary Internet Files\Content.IE5\ODJQ7BPL\MP900402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9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65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idx="1"/>
          </p:nvPr>
        </p:nvSpPr>
        <p:spPr bwMode="auto">
          <a:xfrm>
            <a:off x="609600" y="1295400"/>
            <a:ext cx="8534400" cy="5334000"/>
          </a:xfrm>
          <a:solidFill>
            <a:schemeClr val="bg1">
              <a:alpha val="0"/>
            </a:schemeClr>
          </a:solidFill>
          <a:ln/>
          <a:extLst/>
        </p:spPr>
        <p:txBody>
          <a:bodyPr wrap="square" lIns="91440" tIns="45720" rIns="91440" bIns="45720" numCol="1" anchor="t" anchorCtr="0" compatLnSpc="1">
            <a:prstTxWarp prst="textNoShape">
              <a:avLst/>
            </a:prstTxWarp>
          </a:bodyPr>
          <a:lstStyle/>
          <a:p>
            <a:pPr marL="457200" indent="-457200" eaLnBrk="0" hangingPunct="0">
              <a:spcBef>
                <a:spcPct val="50000"/>
              </a:spcBef>
              <a:buFontTx/>
              <a:buAutoNum type="arabicPeriod"/>
            </a:pPr>
            <a:r>
              <a:rPr lang="en-US" sz="2800" dirty="0"/>
              <a:t>Use slow breathing to relax.</a:t>
            </a:r>
          </a:p>
          <a:p>
            <a:pPr marL="457200" indent="-457200" eaLnBrk="0" hangingPunct="0">
              <a:spcBef>
                <a:spcPct val="50000"/>
              </a:spcBef>
              <a:buFontTx/>
              <a:buAutoNum type="arabicPeriod"/>
            </a:pPr>
            <a:r>
              <a:rPr lang="en-US" sz="2800" dirty="0"/>
              <a:t>If you begin to get too anxious, repeat slow breathing and picture your </a:t>
            </a:r>
            <a:r>
              <a:rPr lang="ja-JP" altLang="en-US" sz="2800" dirty="0">
                <a:latin typeface="Arial"/>
              </a:rPr>
              <a:t>“</a:t>
            </a:r>
            <a:r>
              <a:rPr lang="en-US" sz="2800" dirty="0"/>
              <a:t>Calm place</a:t>
            </a:r>
            <a:r>
              <a:rPr lang="ja-JP" altLang="en-US" sz="2800" dirty="0">
                <a:latin typeface="Arial"/>
              </a:rPr>
              <a:t>”</a:t>
            </a:r>
            <a:r>
              <a:rPr lang="en-US" sz="2800" dirty="0"/>
              <a:t> for a moment to break the stress cycle. Focus on your test taking strategy.</a:t>
            </a:r>
          </a:p>
          <a:p>
            <a:pPr marL="457200" indent="-457200" eaLnBrk="0" hangingPunct="0">
              <a:spcBef>
                <a:spcPct val="50000"/>
              </a:spcBef>
              <a:buFontTx/>
              <a:buAutoNum type="arabicPeriod"/>
            </a:pPr>
            <a:r>
              <a:rPr lang="en-US" sz="2800" dirty="0"/>
              <a:t>Look over the entire test to determine how long it is and where the most points are. Determine a time limit for each section.</a:t>
            </a:r>
          </a:p>
          <a:p>
            <a:pPr marL="457200" indent="-457200" eaLnBrk="0" hangingPunct="0">
              <a:spcBef>
                <a:spcPct val="50000"/>
              </a:spcBef>
              <a:buFontTx/>
              <a:buAutoNum type="arabicPeriod"/>
            </a:pPr>
            <a:r>
              <a:rPr lang="en-US" sz="2800" dirty="0"/>
              <a:t>If you use acronyms, or other memory aids write them down on a scratch piece of paper.</a:t>
            </a:r>
          </a:p>
          <a:p>
            <a:pPr marL="2286000" lvl="4" indent="-457200" eaLnBrk="0" hangingPunct="0">
              <a:spcBef>
                <a:spcPct val="50000"/>
              </a:spcBef>
              <a:buFontTx/>
              <a:buNone/>
            </a:pPr>
            <a:r>
              <a:rPr lang="en-US" sz="2800" dirty="0"/>
              <a:t>                                           (cont.)</a:t>
            </a:r>
          </a:p>
        </p:txBody>
      </p:sp>
      <p:sp>
        <p:nvSpPr>
          <p:cNvPr id="205827" name="Rectangle 3"/>
          <p:cNvSpPr>
            <a:spLocks noChangeArrowheads="1"/>
          </p:cNvSpPr>
          <p:nvPr/>
        </p:nvSpPr>
        <p:spPr bwMode="auto">
          <a:xfrm>
            <a:off x="1219200" y="0"/>
            <a:ext cx="7132638" cy="625475"/>
          </a:xfrm>
          <a:prstGeom prst="rect">
            <a:avLst/>
          </a:prstGeom>
          <a:solidFill>
            <a:schemeClr val="bg1">
              <a:alpha val="0"/>
            </a:schemeClr>
          </a:solidFill>
          <a:ln>
            <a:noFill/>
          </a:ln>
          <a:effectLst/>
          <a:extLst/>
        </p:spPr>
        <p:txBody>
          <a:bodyPr>
            <a:spAutoFit/>
          </a:bodyPr>
          <a:lstStyle/>
          <a:p>
            <a:pPr eaLnBrk="0" hangingPunct="0"/>
            <a:r>
              <a:rPr lang="en-US" sz="3500" dirty="0">
                <a:solidFill>
                  <a:schemeClr val="tx2"/>
                </a:solidFill>
                <a:latin typeface="Times New Roman" charset="0"/>
              </a:rPr>
              <a:t>    </a:t>
            </a:r>
            <a:r>
              <a:rPr lang="en-US" sz="3500" u="sng" dirty="0">
                <a:solidFill>
                  <a:srgbClr val="FF3300"/>
                </a:solidFill>
                <a:latin typeface="Times New Roman" charset="0"/>
              </a:rPr>
              <a:t>Seven Test Taking Strategies</a:t>
            </a:r>
          </a:p>
        </p:txBody>
      </p:sp>
    </p:spTree>
    <p:extLst>
      <p:ext uri="{BB962C8B-B14F-4D97-AF65-F5344CB8AC3E}">
        <p14:creationId xmlns:p14="http://schemas.microsoft.com/office/powerpoint/2010/main" val="15974283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idx="1"/>
          </p:nvPr>
        </p:nvSpPr>
        <p:spPr bwMode="auto">
          <a:xfrm>
            <a:off x="609600" y="990600"/>
            <a:ext cx="8534400" cy="5410200"/>
          </a:xfrm>
          <a:solidFill>
            <a:schemeClr val="bg1">
              <a:alpha val="0"/>
            </a:schemeClr>
          </a:solidFill>
          <a:ln/>
          <a:extLst/>
        </p:spPr>
        <p:txBody>
          <a:bodyPr wrap="square" lIns="91440" tIns="45720" rIns="91440" bIns="45720" numCol="1" anchor="t" anchorCtr="0" compatLnSpc="1">
            <a:prstTxWarp prst="textNoShape">
              <a:avLst/>
            </a:prstTxWarp>
          </a:bodyPr>
          <a:lstStyle/>
          <a:p>
            <a:pPr marL="457200" indent="-457200" eaLnBrk="0" hangingPunct="0">
              <a:spcBef>
                <a:spcPct val="50000"/>
              </a:spcBef>
              <a:buFontTx/>
              <a:buNone/>
            </a:pPr>
            <a:r>
              <a:rPr lang="en-US" sz="2800" dirty="0"/>
              <a:t>5.  Answer the easy questions first. Often these questions             will have clues to harder questions.</a:t>
            </a:r>
          </a:p>
          <a:p>
            <a:pPr marL="457200" indent="-457200" eaLnBrk="0" hangingPunct="0">
              <a:spcBef>
                <a:spcPct val="50000"/>
              </a:spcBef>
              <a:buFontTx/>
              <a:buNone/>
            </a:pPr>
            <a:r>
              <a:rPr lang="en-US" sz="2800" dirty="0"/>
              <a:t>6.  Go back to the harder questions. Look for clues.      Eliminate any obvious wrong answers. If you are still not sure of the correct answer take your best educated guess.</a:t>
            </a:r>
          </a:p>
          <a:p>
            <a:pPr marL="457200" indent="-457200" eaLnBrk="0" hangingPunct="0">
              <a:spcBef>
                <a:spcPct val="50000"/>
              </a:spcBef>
              <a:buFontTx/>
              <a:buNone/>
            </a:pPr>
            <a:r>
              <a:rPr lang="en-US" sz="2800" dirty="0"/>
              <a:t>7.  Budget your time so that you have a few minutes left  at the end to check your answers. Make sure you do not leave any blank. </a:t>
            </a:r>
          </a:p>
        </p:txBody>
      </p:sp>
      <p:sp>
        <p:nvSpPr>
          <p:cNvPr id="207875" name="Rectangle 3"/>
          <p:cNvSpPr>
            <a:spLocks noChangeArrowheads="1"/>
          </p:cNvSpPr>
          <p:nvPr/>
        </p:nvSpPr>
        <p:spPr bwMode="auto">
          <a:xfrm>
            <a:off x="1447800" y="0"/>
            <a:ext cx="6904038" cy="625475"/>
          </a:xfrm>
          <a:prstGeom prst="rect">
            <a:avLst/>
          </a:prstGeom>
          <a:solidFill>
            <a:schemeClr val="bg1">
              <a:alpha val="0"/>
            </a:schemeClr>
          </a:solidFill>
          <a:ln>
            <a:noFill/>
          </a:ln>
          <a:effectLst/>
          <a:extLst/>
        </p:spPr>
        <p:txBody>
          <a:bodyPr>
            <a:spAutoFit/>
          </a:bodyPr>
          <a:lstStyle/>
          <a:p>
            <a:pPr eaLnBrk="0" hangingPunct="0"/>
            <a:r>
              <a:rPr lang="en-US" sz="3500" dirty="0">
                <a:solidFill>
                  <a:srgbClr val="FF3300"/>
                </a:solidFill>
                <a:latin typeface="Times New Roman" charset="0"/>
              </a:rPr>
              <a:t>Seven Test Taking Strategies </a:t>
            </a:r>
            <a:r>
              <a:rPr lang="en-US" sz="2400" dirty="0">
                <a:solidFill>
                  <a:srgbClr val="FF3300"/>
                </a:solidFill>
                <a:latin typeface="Times New Roman" charset="0"/>
              </a:rPr>
              <a:t>(cont.)</a:t>
            </a:r>
          </a:p>
        </p:txBody>
      </p:sp>
    </p:spTree>
    <p:extLst>
      <p:ext uri="{BB962C8B-B14F-4D97-AF65-F5344CB8AC3E}">
        <p14:creationId xmlns:p14="http://schemas.microsoft.com/office/powerpoint/2010/main" val="33132975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bwMode="auto">
          <a:xfrm>
            <a:off x="2743200" y="533400"/>
            <a:ext cx="64008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a:t>  </a:t>
            </a:r>
            <a:r>
              <a:rPr lang="en-US" sz="5800">
                <a:solidFill>
                  <a:srgbClr val="0066CC"/>
                </a:solidFill>
              </a:rPr>
              <a:t>Optimism</a:t>
            </a:r>
          </a:p>
        </p:txBody>
      </p:sp>
      <p:sp>
        <p:nvSpPr>
          <p:cNvPr id="583683" name="Rectangle 3"/>
          <p:cNvSpPr>
            <a:spLocks noGrp="1" noChangeArrowheads="1"/>
          </p:cNvSpPr>
          <p:nvPr>
            <p:ph idx="1"/>
          </p:nvPr>
        </p:nvSpPr>
        <p:spPr bwMode="auto">
          <a:xfrm>
            <a:off x="3810000" y="2133600"/>
            <a:ext cx="5334000" cy="472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0000"/>
              </a:lnSpc>
            </a:pPr>
            <a:r>
              <a:rPr lang="en-US"/>
              <a:t>Don</a:t>
            </a:r>
            <a:r>
              <a:rPr lang="ja-JP" altLang="en-US">
                <a:latin typeface="Arial"/>
              </a:rPr>
              <a:t>’</a:t>
            </a:r>
            <a:r>
              <a:rPr lang="en-US"/>
              <a:t>t doubt your </a:t>
            </a:r>
            <a:r>
              <a:rPr lang="en-US" u="sng">
                <a:solidFill>
                  <a:srgbClr val="0066CC"/>
                </a:solidFill>
              </a:rPr>
              <a:t>ability </a:t>
            </a:r>
          </a:p>
          <a:p>
            <a:pPr>
              <a:lnSpc>
                <a:spcPct val="90000"/>
              </a:lnSpc>
            </a:pPr>
            <a:endParaRPr lang="en-US" u="sng">
              <a:solidFill>
                <a:srgbClr val="0066CC"/>
              </a:solidFill>
            </a:endParaRPr>
          </a:p>
          <a:p>
            <a:pPr>
              <a:lnSpc>
                <a:spcPct val="90000"/>
              </a:lnSpc>
            </a:pPr>
            <a:r>
              <a:rPr lang="en-US"/>
              <a:t> Doubt your </a:t>
            </a:r>
            <a:r>
              <a:rPr lang="en-US" u="sng">
                <a:solidFill>
                  <a:srgbClr val="0066CC"/>
                </a:solidFill>
              </a:rPr>
              <a:t>strategy</a:t>
            </a:r>
          </a:p>
          <a:p>
            <a:pPr>
              <a:lnSpc>
                <a:spcPct val="90000"/>
              </a:lnSpc>
              <a:buFontTx/>
              <a:buNone/>
            </a:pPr>
            <a:endParaRPr lang="en-US" u="sng">
              <a:solidFill>
                <a:srgbClr val="0066CC"/>
              </a:solidFill>
            </a:endParaRPr>
          </a:p>
          <a:p>
            <a:pPr>
              <a:lnSpc>
                <a:spcPct val="90000"/>
              </a:lnSpc>
              <a:buFontTx/>
              <a:buNone/>
            </a:pPr>
            <a:r>
              <a:rPr lang="en-US"/>
              <a:t>If what you are doing is not working</a:t>
            </a:r>
          </a:p>
          <a:p>
            <a:pPr>
              <a:lnSpc>
                <a:spcPct val="90000"/>
              </a:lnSpc>
              <a:buFontTx/>
              <a:buNone/>
            </a:pPr>
            <a:endParaRPr lang="en-US"/>
          </a:p>
          <a:p>
            <a:pPr>
              <a:lnSpc>
                <a:spcPct val="90000"/>
              </a:lnSpc>
            </a:pPr>
            <a:r>
              <a:rPr lang="en-US" u="sng">
                <a:solidFill>
                  <a:srgbClr val="0066CC"/>
                </a:solidFill>
              </a:rPr>
              <a:t>Try Something Different!!!</a:t>
            </a:r>
          </a:p>
          <a:p>
            <a:pPr>
              <a:lnSpc>
                <a:spcPct val="90000"/>
              </a:lnSpc>
              <a:buFontTx/>
              <a:buNone/>
            </a:pPr>
            <a:endParaRPr lang="en-US" u="sng">
              <a:solidFill>
                <a:srgbClr val="0066CC"/>
              </a:solidFill>
            </a:endParaRPr>
          </a:p>
        </p:txBody>
      </p:sp>
      <p:pic>
        <p:nvPicPr>
          <p:cNvPr id="583684" name="Picture 4" descr="j0290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0480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876323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Black" charset="0"/>
                <a:cs typeface="+mj-cs"/>
              </a:rPr>
              <a:t>Attendance</a:t>
            </a:r>
            <a:endParaRPr lang="en-US" dirty="0">
              <a:latin typeface="Arial Black" charset="0"/>
              <a:cs typeface="+mj-cs"/>
            </a:endParaRPr>
          </a:p>
        </p:txBody>
      </p:sp>
      <p:sp>
        <p:nvSpPr>
          <p:cNvPr id="3" name="Content Placeholder 2"/>
          <p:cNvSpPr>
            <a:spLocks noGrp="1"/>
          </p:cNvSpPr>
          <p:nvPr>
            <p:ph idx="1"/>
          </p:nvPr>
        </p:nvSpPr>
        <p:spPr/>
        <p:txBody>
          <a:bodyPr/>
          <a:lstStyle/>
          <a:p>
            <a:pPr>
              <a:defRPr/>
            </a:pPr>
            <a:r>
              <a:rPr lang="en-US" dirty="0" smtClean="0">
                <a:latin typeface="Arial" charset="0"/>
                <a:cs typeface="+mn-cs"/>
              </a:rPr>
              <a:t>If you’re not in class, you don’t get to hear what’s important and you miss work.</a:t>
            </a:r>
          </a:p>
          <a:p>
            <a:pPr>
              <a:defRPr/>
            </a:pPr>
            <a:r>
              <a:rPr lang="en-US" dirty="0" smtClean="0">
                <a:latin typeface="Arial" charset="0"/>
                <a:cs typeface="+mn-cs"/>
              </a:rPr>
              <a:t>Remember that what you did in a year in middle school, you’re doing in half a year in high school.</a:t>
            </a:r>
          </a:p>
          <a:p>
            <a:pPr>
              <a:defRPr/>
            </a:pPr>
            <a:r>
              <a:rPr lang="en-US" dirty="0" smtClean="0">
                <a:latin typeface="Arial" charset="0"/>
                <a:cs typeface="+mn-cs"/>
              </a:rPr>
              <a:t>More than 8 absences (no matter what kind) = Failure</a:t>
            </a:r>
            <a:endParaRPr lang="en-US" dirty="0">
              <a:latin typeface="Arial" charset="0"/>
              <a:cs typeface="+mn-cs"/>
            </a:endParaRPr>
          </a:p>
        </p:txBody>
      </p:sp>
    </p:spTree>
    <p:extLst>
      <p:ext uri="{BB962C8B-B14F-4D97-AF65-F5344CB8AC3E}">
        <p14:creationId xmlns:p14="http://schemas.microsoft.com/office/powerpoint/2010/main" val="3559605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does it even matter?</a:t>
            </a:r>
            <a:endParaRPr lang="en-US" dirty="0"/>
          </a:p>
        </p:txBody>
      </p:sp>
      <p:sp>
        <p:nvSpPr>
          <p:cNvPr id="3" name="Content Placeholder 2"/>
          <p:cNvSpPr>
            <a:spLocks noGrp="1"/>
          </p:cNvSpPr>
          <p:nvPr>
            <p:ph idx="1"/>
          </p:nvPr>
        </p:nvSpPr>
        <p:spPr>
          <a:xfrm>
            <a:off x="457200" y="1524000"/>
            <a:ext cx="8388350" cy="4191000"/>
          </a:xfrm>
        </p:spPr>
        <p:txBody>
          <a:bodyPr/>
          <a:lstStyle/>
          <a:p>
            <a:pPr>
              <a:defRPr/>
            </a:pPr>
            <a:r>
              <a:rPr lang="en-US" dirty="0" smtClean="0"/>
              <a:t>What is GPA?</a:t>
            </a:r>
          </a:p>
          <a:p>
            <a:pPr>
              <a:defRPr/>
            </a:pPr>
            <a:r>
              <a:rPr lang="en-US" dirty="0" smtClean="0"/>
              <a:t>Why college?</a:t>
            </a:r>
          </a:p>
          <a:p>
            <a:pPr marL="0" indent="0">
              <a:buFont typeface="Wingdings" charset="0"/>
              <a:buNone/>
              <a:defRPr/>
            </a:pPr>
            <a:endParaRPr lang="en-US" dirty="0"/>
          </a:p>
        </p:txBody>
      </p:sp>
      <p:pic>
        <p:nvPicPr>
          <p:cNvPr id="4" name="Picture 9" descr="pg-2-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95600"/>
            <a:ext cx="56388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63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19050"/>
            <a:ext cx="8991600" cy="1123950"/>
          </a:xfrm>
        </p:spPr>
        <p:txBody>
          <a:bodyPr>
            <a:normAutofit/>
          </a:bodyPr>
          <a:lstStyle/>
          <a:p>
            <a:pPr>
              <a:defRPr/>
            </a:pPr>
            <a:r>
              <a:rPr lang="en-US" sz="4000" dirty="0" smtClean="0"/>
              <a:t>Are You An Effective Learner?</a:t>
            </a:r>
            <a:endParaRPr lang="en-US" sz="4000" dirty="0"/>
          </a:p>
        </p:txBody>
      </p:sp>
      <p:sp>
        <p:nvSpPr>
          <p:cNvPr id="3" name="Content Placeholder 2"/>
          <p:cNvSpPr>
            <a:spLocks noGrp="1"/>
          </p:cNvSpPr>
          <p:nvPr>
            <p:ph idx="1"/>
          </p:nvPr>
        </p:nvSpPr>
        <p:spPr>
          <a:xfrm>
            <a:off x="152400" y="990600"/>
            <a:ext cx="8839200" cy="5715000"/>
          </a:xfrm>
        </p:spPr>
        <p:txBody>
          <a:bodyPr>
            <a:normAutofit/>
          </a:bodyPr>
          <a:lstStyle/>
          <a:p>
            <a:pPr>
              <a:buFont typeface="+mj-lt"/>
              <a:buAutoNum type="arabicPeriod"/>
              <a:defRPr/>
            </a:pPr>
            <a:r>
              <a:rPr lang="en-US" sz="1800" dirty="0" smtClean="0">
                <a:effectLst/>
              </a:rPr>
              <a:t>I </a:t>
            </a:r>
            <a:r>
              <a:rPr lang="en-US" sz="1800" dirty="0">
                <a:effectLst/>
              </a:rPr>
              <a:t>check homework, make sure it’s neat, and put my name on it before turning it in.</a:t>
            </a:r>
          </a:p>
          <a:p>
            <a:pPr>
              <a:buFont typeface="+mj-lt"/>
              <a:buAutoNum type="arabicPeriod"/>
              <a:defRPr/>
            </a:pPr>
            <a:r>
              <a:rPr lang="en-US" sz="1800" dirty="0" smtClean="0">
                <a:effectLst/>
              </a:rPr>
              <a:t>I </a:t>
            </a:r>
            <a:r>
              <a:rPr lang="en-US" sz="1800" dirty="0">
                <a:effectLst/>
              </a:rPr>
              <a:t>know how to study – NOT look over notes, but really study.</a:t>
            </a:r>
          </a:p>
          <a:p>
            <a:pPr>
              <a:buFont typeface="+mj-lt"/>
              <a:buAutoNum type="arabicPeriod"/>
              <a:defRPr/>
            </a:pPr>
            <a:r>
              <a:rPr lang="en-US" sz="1800" dirty="0" smtClean="0">
                <a:effectLst/>
              </a:rPr>
              <a:t>I </a:t>
            </a:r>
            <a:r>
              <a:rPr lang="en-US" sz="1800" dirty="0">
                <a:effectLst/>
              </a:rPr>
              <a:t>review a subject even if I don’t have an exam or test this week.  </a:t>
            </a:r>
          </a:p>
          <a:p>
            <a:pPr>
              <a:buFont typeface="+mj-lt"/>
              <a:buAutoNum type="arabicPeriod"/>
              <a:defRPr/>
            </a:pPr>
            <a:r>
              <a:rPr lang="en-US" sz="1800" dirty="0" smtClean="0">
                <a:effectLst/>
              </a:rPr>
              <a:t>If </a:t>
            </a:r>
            <a:r>
              <a:rPr lang="en-US" sz="1800" dirty="0">
                <a:effectLst/>
              </a:rPr>
              <a:t>I am having problems with a subject, I talk them over with </a:t>
            </a:r>
            <a:r>
              <a:rPr lang="en-US" sz="1800" dirty="0" smtClean="0">
                <a:effectLst/>
              </a:rPr>
              <a:t>my </a:t>
            </a:r>
            <a:r>
              <a:rPr lang="en-US" sz="1800" dirty="0">
                <a:effectLst/>
              </a:rPr>
              <a:t>teacher </a:t>
            </a:r>
            <a:r>
              <a:rPr lang="en-US" sz="1800" dirty="0" smtClean="0">
                <a:effectLst/>
              </a:rPr>
              <a:t>early.</a:t>
            </a:r>
            <a:endParaRPr lang="en-US" sz="1800" dirty="0">
              <a:effectLst/>
            </a:endParaRPr>
          </a:p>
          <a:p>
            <a:pPr>
              <a:buFont typeface="+mj-lt"/>
              <a:buAutoNum type="arabicPeriod"/>
              <a:defRPr/>
            </a:pPr>
            <a:r>
              <a:rPr lang="en-US" sz="1800" dirty="0" smtClean="0">
                <a:effectLst/>
              </a:rPr>
              <a:t>I get my homework done as early as possible</a:t>
            </a:r>
            <a:r>
              <a:rPr lang="en-US" sz="1800" dirty="0">
                <a:effectLst/>
              </a:rPr>
              <a:t> </a:t>
            </a:r>
            <a:r>
              <a:rPr lang="en-US" sz="1800" dirty="0" smtClean="0">
                <a:effectLst/>
              </a:rPr>
              <a:t>without distractions.</a:t>
            </a:r>
            <a:endParaRPr lang="en-US" sz="1800" dirty="0">
              <a:effectLst/>
            </a:endParaRPr>
          </a:p>
          <a:p>
            <a:pPr>
              <a:buFont typeface="+mj-lt"/>
              <a:buAutoNum type="arabicPeriod"/>
              <a:defRPr/>
            </a:pPr>
            <a:r>
              <a:rPr lang="en-US" sz="1800" dirty="0" smtClean="0">
                <a:effectLst/>
              </a:rPr>
              <a:t>I </a:t>
            </a:r>
            <a:r>
              <a:rPr lang="en-US" sz="1800" dirty="0">
                <a:effectLst/>
              </a:rPr>
              <a:t>read all the comments and suggestions my teacher might make about my work.</a:t>
            </a:r>
          </a:p>
          <a:p>
            <a:pPr>
              <a:buFont typeface="+mj-lt"/>
              <a:buAutoNum type="arabicPeriod"/>
              <a:defRPr/>
            </a:pPr>
            <a:r>
              <a:rPr lang="en-US" sz="1800" dirty="0" smtClean="0">
                <a:effectLst/>
              </a:rPr>
              <a:t>I </a:t>
            </a:r>
            <a:r>
              <a:rPr lang="en-US" sz="1800" dirty="0">
                <a:effectLst/>
              </a:rPr>
              <a:t>make flashcards for all the vocabulary used in </a:t>
            </a:r>
            <a:r>
              <a:rPr lang="en-US" sz="1800" i="1" u="sng" dirty="0">
                <a:effectLst/>
              </a:rPr>
              <a:t>each</a:t>
            </a:r>
            <a:r>
              <a:rPr lang="en-US" sz="1800" dirty="0">
                <a:effectLst/>
              </a:rPr>
              <a:t> subject</a:t>
            </a:r>
            <a:r>
              <a:rPr lang="en-US" sz="1800" dirty="0" smtClean="0">
                <a:effectLst/>
              </a:rPr>
              <a:t>.</a:t>
            </a:r>
          </a:p>
          <a:p>
            <a:pPr>
              <a:buFont typeface="+mj-lt"/>
              <a:buAutoNum type="arabicPeriod"/>
              <a:defRPr/>
            </a:pPr>
            <a:r>
              <a:rPr lang="en-US" sz="1800" dirty="0" smtClean="0">
                <a:effectLst/>
              </a:rPr>
              <a:t>I </a:t>
            </a:r>
            <a:r>
              <a:rPr lang="en-US" sz="1800" dirty="0">
                <a:effectLst/>
              </a:rPr>
              <a:t>have a </a:t>
            </a:r>
            <a:r>
              <a:rPr lang="en-US" sz="1800" dirty="0" smtClean="0">
                <a:effectLst/>
              </a:rPr>
              <a:t>folder on my desktop </a:t>
            </a:r>
            <a:r>
              <a:rPr lang="en-US" sz="1800" dirty="0">
                <a:effectLst/>
              </a:rPr>
              <a:t>for each class </a:t>
            </a:r>
            <a:r>
              <a:rPr lang="en-US" sz="1800" dirty="0" smtClean="0">
                <a:effectLst/>
              </a:rPr>
              <a:t>with all notes, assignments.</a:t>
            </a:r>
            <a:endParaRPr lang="en-US" sz="1800" dirty="0">
              <a:effectLst/>
            </a:endParaRPr>
          </a:p>
          <a:p>
            <a:pPr>
              <a:buFont typeface="+mj-lt"/>
              <a:buAutoNum type="arabicPeriod"/>
              <a:defRPr/>
            </a:pPr>
            <a:r>
              <a:rPr lang="en-US" sz="1800" dirty="0" smtClean="0">
                <a:effectLst/>
              </a:rPr>
              <a:t>I </a:t>
            </a:r>
            <a:r>
              <a:rPr lang="en-US" sz="1800" dirty="0">
                <a:effectLst/>
              </a:rPr>
              <a:t>plan my time by writing down everything I have to do and by what time.</a:t>
            </a:r>
          </a:p>
          <a:p>
            <a:pPr>
              <a:buFont typeface="+mj-lt"/>
              <a:buAutoNum type="arabicPeriod"/>
              <a:defRPr/>
            </a:pPr>
            <a:r>
              <a:rPr lang="en-US" sz="1800" dirty="0" smtClean="0">
                <a:effectLst/>
              </a:rPr>
              <a:t>I </a:t>
            </a:r>
            <a:r>
              <a:rPr lang="en-US" sz="1800" dirty="0">
                <a:effectLst/>
              </a:rPr>
              <a:t>know some tricks for how to memorize facts.  </a:t>
            </a:r>
          </a:p>
          <a:p>
            <a:pPr>
              <a:buFont typeface="+mj-lt"/>
              <a:buAutoNum type="arabicPeriod"/>
              <a:defRPr/>
            </a:pPr>
            <a:r>
              <a:rPr lang="en-US" sz="1800" dirty="0" smtClean="0">
                <a:effectLst/>
              </a:rPr>
              <a:t>I never wait </a:t>
            </a:r>
            <a:r>
              <a:rPr lang="en-US" sz="1800" dirty="0">
                <a:effectLst/>
              </a:rPr>
              <a:t>until the night before a test or quiz to study.</a:t>
            </a:r>
          </a:p>
          <a:p>
            <a:pPr>
              <a:buFont typeface="+mj-lt"/>
              <a:buAutoNum type="arabicPeriod"/>
              <a:defRPr/>
            </a:pPr>
            <a:r>
              <a:rPr lang="en-US" sz="1800" dirty="0" smtClean="0">
                <a:effectLst/>
              </a:rPr>
              <a:t>I </a:t>
            </a:r>
            <a:r>
              <a:rPr lang="en-US" sz="1800" dirty="0">
                <a:effectLst/>
              </a:rPr>
              <a:t>am </a:t>
            </a:r>
            <a:r>
              <a:rPr lang="en-US" sz="1800" dirty="0" smtClean="0">
                <a:effectLst/>
              </a:rPr>
              <a:t>involved in other activities besides just attending school.</a:t>
            </a:r>
          </a:p>
          <a:p>
            <a:pPr>
              <a:buFont typeface="+mj-lt"/>
              <a:buAutoNum type="arabicPeriod"/>
              <a:defRPr/>
            </a:pPr>
            <a:r>
              <a:rPr lang="en-US" sz="1800" dirty="0" smtClean="0">
                <a:effectLst/>
              </a:rPr>
              <a:t>I attend class regularly and am never tardy to school/class.  </a:t>
            </a:r>
          </a:p>
          <a:p>
            <a:pPr>
              <a:buFont typeface="+mj-lt"/>
              <a:buAutoNum type="arabicPeriod"/>
              <a:defRPr/>
            </a:pPr>
            <a:r>
              <a:rPr lang="en-US" sz="1800" dirty="0" smtClean="0">
                <a:effectLst/>
              </a:rPr>
              <a:t>When I have to be absent, I request my work immediately by email and check Haiku.  Then, I turn in all makeup work.</a:t>
            </a:r>
            <a:endParaRPr lang="en-US" sz="1800" dirty="0">
              <a:effectLst/>
            </a:endParaRPr>
          </a:p>
          <a:p>
            <a:pPr>
              <a:defRPr/>
            </a:pPr>
            <a:endParaRPr lang="en-US" sz="1400" dirty="0"/>
          </a:p>
        </p:txBody>
      </p:sp>
    </p:spTree>
    <p:extLst>
      <p:ext uri="{BB962C8B-B14F-4D97-AF65-F5344CB8AC3E}">
        <p14:creationId xmlns:p14="http://schemas.microsoft.com/office/powerpoint/2010/main" val="2151265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linds(horizontal)">
                                      <p:cBhvr>
                                        <p:cTn id="40" dur="500"/>
                                        <p:tgtEl>
                                          <p:spTgt spid="3">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linds(horizontal)">
                                      <p:cBhvr>
                                        <p:cTn id="43" dur="500"/>
                                        <p:tgtEl>
                                          <p:spTgt spid="3">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linds(horizontal)">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6" name="Rectangle 26"/>
          <p:cNvSpPr>
            <a:spLocks noGrp="1" noChangeArrowheads="1"/>
          </p:cNvSpPr>
          <p:nvPr>
            <p:ph type="title"/>
          </p:nvPr>
        </p:nvSpPr>
        <p:spPr bwMode="auto">
          <a:xfrm>
            <a:off x="229809" y="554265"/>
            <a:ext cx="8164285" cy="1260019"/>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r>
              <a:rPr lang="en-US" sz="3600" dirty="0"/>
              <a:t>		      You can make your </a:t>
            </a:r>
            <a:r>
              <a:rPr lang="ja-JP" altLang="en-US" sz="3600" dirty="0">
                <a:latin typeface="Arial"/>
              </a:rPr>
              <a:t>“</a:t>
            </a:r>
            <a:r>
              <a:rPr lang="en-US" sz="3600" dirty="0"/>
              <a:t>learning </a:t>
            </a:r>
            <a:r>
              <a:rPr lang="en-US" sz="3600" dirty="0" smtClean="0"/>
              <a:t>net</a:t>
            </a:r>
            <a:r>
              <a:rPr lang="ja-JP" altLang="en-US" sz="3600" dirty="0">
                <a:latin typeface="Arial"/>
              </a:rPr>
              <a:t>”</a:t>
            </a:r>
            <a:r>
              <a:rPr lang="en-US" sz="3600" dirty="0"/>
              <a:t> </a:t>
            </a:r>
            <a:r>
              <a:rPr lang="en-US" sz="3600" dirty="0" smtClean="0"/>
              <a:t>smaller</a:t>
            </a:r>
            <a:br>
              <a:rPr lang="en-US" sz="3600" dirty="0" smtClean="0"/>
            </a:br>
            <a:r>
              <a:rPr lang="en-US" sz="3600" dirty="0"/>
              <a:t> </a:t>
            </a:r>
            <a:r>
              <a:rPr lang="en-US" sz="3600" dirty="0" smtClean="0"/>
              <a:t>   by </a:t>
            </a:r>
            <a:r>
              <a:rPr lang="en-US" sz="3600" dirty="0"/>
              <a:t>adding key </a:t>
            </a:r>
            <a:r>
              <a:rPr lang="en-US" sz="3600" dirty="0" smtClean="0"/>
              <a:t>skills </a:t>
            </a:r>
            <a:r>
              <a:rPr lang="en-US" sz="3600" dirty="0"/>
              <a:t>and strategies.</a:t>
            </a:r>
            <a:br>
              <a:rPr lang="en-US" sz="3600" dirty="0"/>
            </a:br>
            <a:endParaRPr lang="en-US" sz="3600" dirty="0"/>
          </a:p>
        </p:txBody>
      </p:sp>
      <p:pic>
        <p:nvPicPr>
          <p:cNvPr id="327709" name="Picture 29" descr="MCj0355193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384" r="5384"/>
          <a:stretch>
            <a:fillRect/>
          </a:stretch>
        </p:blipFill>
        <p:spPr bwMode="auto">
          <a:xfrm>
            <a:off x="2476500" y="1630859"/>
            <a:ext cx="4038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327708" name="Rectangle 28"/>
          <p:cNvSpPr>
            <a:spLocks noGrp="1" noChangeArrowheads="1"/>
          </p:cNvSpPr>
          <p:nvPr>
            <p:ph type="body" sz="half" idx="2"/>
          </p:nvPr>
        </p:nvSpPr>
        <p:spPr bwMode="auto">
          <a:xfrm>
            <a:off x="3962400" y="914400"/>
            <a:ext cx="4038600" cy="5287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ctr">
              <a:buFontTx/>
              <a:buNone/>
            </a:pPr>
            <a:r>
              <a:rPr lang="en-US" sz="3600" dirty="0"/>
              <a:t>   </a:t>
            </a:r>
          </a:p>
        </p:txBody>
      </p:sp>
    </p:spTree>
    <p:extLst>
      <p:ext uri="{BB962C8B-B14F-4D97-AF65-F5344CB8AC3E}">
        <p14:creationId xmlns:p14="http://schemas.microsoft.com/office/powerpoint/2010/main" val="2136795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bwMode="auto">
          <a:xfrm>
            <a:off x="2971800" y="381000"/>
            <a:ext cx="5486400" cy="990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r>
              <a:rPr lang="en-US" sz="3600" dirty="0">
                <a:solidFill>
                  <a:schemeClr val="tx1"/>
                </a:solidFill>
              </a:rPr>
              <a:t>Student Success Skills: We Focus on Five Things</a:t>
            </a:r>
            <a:br>
              <a:rPr lang="en-US" sz="3600" dirty="0">
                <a:solidFill>
                  <a:schemeClr val="tx1"/>
                </a:solidFill>
              </a:rPr>
            </a:br>
            <a:endParaRPr lang="en-US" sz="3600" dirty="0">
              <a:solidFill>
                <a:schemeClr val="tx1"/>
              </a:solidFill>
            </a:endParaRPr>
          </a:p>
        </p:txBody>
      </p:sp>
      <p:pic>
        <p:nvPicPr>
          <p:cNvPr id="325636" name="Picture 4" descr="Success logo"/>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2536825" cy="2514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5635" name="Rectangle 3"/>
          <p:cNvSpPr>
            <a:spLocks noGrp="1" noChangeArrowheads="1"/>
          </p:cNvSpPr>
          <p:nvPr>
            <p:ph type="body" sz="half" idx="2"/>
          </p:nvPr>
        </p:nvSpPr>
        <p:spPr bwMode="auto">
          <a:xfrm>
            <a:off x="3124200" y="1600200"/>
            <a:ext cx="6019800" cy="510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pPr marL="914400" lvl="1" indent="-457200"/>
            <a:endParaRPr lang="en-US" sz="2400" dirty="0"/>
          </a:p>
          <a:p>
            <a:pPr marL="533400" indent="-533400">
              <a:lnSpc>
                <a:spcPct val="65000"/>
              </a:lnSpc>
              <a:buNone/>
            </a:pPr>
            <a:r>
              <a:rPr lang="en-US" sz="2800" b="1" i="1" dirty="0"/>
              <a:t>Creating a caring, supportive and encouraging classroom</a:t>
            </a:r>
          </a:p>
          <a:p>
            <a:pPr marL="533400" indent="-533400">
              <a:lnSpc>
                <a:spcPct val="65000"/>
              </a:lnSpc>
              <a:buFontTx/>
              <a:buNone/>
            </a:pPr>
            <a:endParaRPr lang="en-US" sz="2800" b="1" i="1" dirty="0"/>
          </a:p>
          <a:p>
            <a:pPr marL="533400" indent="-533400">
              <a:lnSpc>
                <a:spcPct val="65000"/>
              </a:lnSpc>
              <a:buFontTx/>
              <a:buNone/>
            </a:pPr>
            <a:r>
              <a:rPr lang="en-US" sz="2800" b="1" i="1" dirty="0" smtClean="0"/>
              <a:t>Goal </a:t>
            </a:r>
            <a:r>
              <a:rPr lang="en-US" sz="2800" b="1" i="1" dirty="0"/>
              <a:t>setting, progress monitoring and success </a:t>
            </a:r>
            <a:r>
              <a:rPr lang="en-US" sz="2800" b="1" i="1" dirty="0" smtClean="0"/>
              <a:t>sharing</a:t>
            </a:r>
            <a:endParaRPr lang="en-US" sz="2800" b="1" i="1" dirty="0"/>
          </a:p>
          <a:p>
            <a:pPr marL="533400" indent="-533400">
              <a:lnSpc>
                <a:spcPct val="65000"/>
              </a:lnSpc>
              <a:buFontTx/>
              <a:buNone/>
            </a:pPr>
            <a:endParaRPr lang="en-US" sz="2800" b="1" i="1" dirty="0"/>
          </a:p>
          <a:p>
            <a:pPr marL="533400" indent="-533400">
              <a:lnSpc>
                <a:spcPct val="65000"/>
              </a:lnSpc>
              <a:buFontTx/>
              <a:buNone/>
            </a:pPr>
            <a:r>
              <a:rPr lang="en-US" sz="2800" b="1" i="1" dirty="0"/>
              <a:t>Cognitive/Memory skills</a:t>
            </a:r>
          </a:p>
          <a:p>
            <a:pPr marL="533400" indent="-533400">
              <a:lnSpc>
                <a:spcPct val="65000"/>
              </a:lnSpc>
              <a:buFontTx/>
              <a:buNone/>
            </a:pPr>
            <a:endParaRPr lang="en-US" sz="2800" b="1" i="1" dirty="0"/>
          </a:p>
          <a:p>
            <a:pPr marL="533400" indent="-533400">
              <a:lnSpc>
                <a:spcPct val="65000"/>
              </a:lnSpc>
              <a:buFontTx/>
              <a:buNone/>
            </a:pPr>
            <a:r>
              <a:rPr lang="en-US" sz="2800" b="1" i="1" dirty="0"/>
              <a:t>Performing under pressure:  </a:t>
            </a:r>
          </a:p>
          <a:p>
            <a:pPr marL="533400" indent="-533400">
              <a:lnSpc>
                <a:spcPct val="65000"/>
              </a:lnSpc>
              <a:buFontTx/>
              <a:buNone/>
            </a:pPr>
            <a:r>
              <a:rPr lang="en-US" sz="2800" b="1" i="1" dirty="0"/>
              <a:t>      Managing anxiety</a:t>
            </a:r>
          </a:p>
          <a:p>
            <a:pPr marL="533400" indent="-533400">
              <a:lnSpc>
                <a:spcPct val="65000"/>
              </a:lnSpc>
              <a:buFontTx/>
              <a:buNone/>
            </a:pPr>
            <a:endParaRPr lang="en-US" sz="2800" b="1" i="1" dirty="0"/>
          </a:p>
          <a:p>
            <a:pPr marL="533400" indent="-533400">
              <a:lnSpc>
                <a:spcPct val="65000"/>
              </a:lnSpc>
              <a:buFontTx/>
              <a:buNone/>
            </a:pPr>
            <a:r>
              <a:rPr lang="en-US" sz="2800" b="1" i="1" dirty="0"/>
              <a:t>Building Healthy Optimism</a:t>
            </a:r>
          </a:p>
          <a:p>
            <a:pPr marL="533400" indent="-533400">
              <a:lnSpc>
                <a:spcPct val="65000"/>
              </a:lnSpc>
              <a:buFontTx/>
              <a:buNone/>
            </a:pPr>
            <a:endParaRPr lang="en-US" sz="2800" b="1" i="1" dirty="0"/>
          </a:p>
          <a:p>
            <a:pPr marL="533400" indent="-533400">
              <a:lnSpc>
                <a:spcPct val="65000"/>
              </a:lnSpc>
              <a:buFontTx/>
              <a:buNone/>
            </a:pPr>
            <a:endParaRPr lang="en-US" sz="3600" i="1" dirty="0"/>
          </a:p>
        </p:txBody>
      </p:sp>
    </p:spTree>
    <p:extLst>
      <p:ext uri="{BB962C8B-B14F-4D97-AF65-F5344CB8AC3E}">
        <p14:creationId xmlns:p14="http://schemas.microsoft.com/office/powerpoint/2010/main" val="418725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3 Key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230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a:t>So, What is in it for Me?</a:t>
            </a:r>
          </a:p>
        </p:txBody>
      </p:sp>
      <p:pic>
        <p:nvPicPr>
          <p:cNvPr id="330759" name="Picture 7" descr="Success log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2374900" cy="2387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330758" name="Rectangle 6"/>
          <p:cNvSpPr>
            <a:spLocks noGrp="1" noChangeArrowheads="1"/>
          </p:cNvSpPr>
          <p:nvPr>
            <p:ph type="body" sz="half" idx="2"/>
          </p:nvPr>
        </p:nvSpPr>
        <p:spPr bwMode="auto">
          <a:xfrm>
            <a:off x="3200400" y="1447800"/>
            <a:ext cx="5638800" cy="510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r>
              <a:rPr lang="en-US" sz="2800" dirty="0"/>
              <a:t>Makes learning easier</a:t>
            </a:r>
          </a:p>
          <a:p>
            <a:r>
              <a:rPr lang="en-US" sz="2800" dirty="0" smtClean="0"/>
              <a:t>Standardized </a:t>
            </a:r>
            <a:r>
              <a:rPr lang="en-US" sz="2800" dirty="0"/>
              <a:t>tests easier</a:t>
            </a:r>
          </a:p>
          <a:p>
            <a:r>
              <a:rPr lang="en-US" sz="2800" dirty="0"/>
              <a:t>Look forward to coming to class</a:t>
            </a:r>
          </a:p>
          <a:p>
            <a:r>
              <a:rPr lang="en-US" sz="2800" dirty="0"/>
              <a:t>Learn memory strategies to help remember facts</a:t>
            </a:r>
          </a:p>
          <a:p>
            <a:r>
              <a:rPr lang="en-US" sz="2800" dirty="0"/>
              <a:t>Learn to manage anxiety so you can perform better under pressure</a:t>
            </a:r>
          </a:p>
          <a:p>
            <a:r>
              <a:rPr lang="en-US" sz="2800" dirty="0"/>
              <a:t>Have better relationships with peers</a:t>
            </a:r>
          </a:p>
          <a:p>
            <a:r>
              <a:rPr lang="en-US" sz="2800" dirty="0"/>
              <a:t>Be happier and healthier</a:t>
            </a:r>
          </a:p>
          <a:p>
            <a:endParaRPr lang="en-US" sz="2800" dirty="0"/>
          </a:p>
        </p:txBody>
      </p:sp>
    </p:spTree>
    <p:extLst>
      <p:ext uri="{BB962C8B-B14F-4D97-AF65-F5344CB8AC3E}">
        <p14:creationId xmlns:p14="http://schemas.microsoft.com/office/powerpoint/2010/main" val="3033381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Eyes Ears &amp; Hearts cha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5334000" cy="6705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05778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4300</Words>
  <Application>Microsoft Macintosh PowerPoint</Application>
  <PresentationFormat>On-screen Show (4:3)</PresentationFormat>
  <Paragraphs>376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Questions to think about </vt:lpstr>
      <vt:lpstr>Are You An Effective Learner?</vt:lpstr>
      <vt:lpstr>        You can make your “learning net” smaller     by adding key skills and strategies. </vt:lpstr>
      <vt:lpstr>Student Success Skills: We Focus on Five Things </vt:lpstr>
      <vt:lpstr>PowerPoint Presentation</vt:lpstr>
      <vt:lpstr>So, What is in it for Me?</vt:lpstr>
      <vt:lpstr>PowerPoint Presentation</vt:lpstr>
      <vt:lpstr>PowerPoint Presentation</vt:lpstr>
      <vt:lpstr>  Key to Healthy Optimism</vt:lpstr>
      <vt:lpstr>PowerPoint Presentation</vt:lpstr>
      <vt:lpstr>S.M.A.R.T. GOALS</vt:lpstr>
      <vt:lpstr>SMART Goals</vt:lpstr>
      <vt:lpstr>SMART Goals</vt:lpstr>
      <vt:lpstr>Kaizen</vt:lpstr>
      <vt:lpstr>Getting Organized</vt:lpstr>
      <vt:lpstr>Studying</vt:lpstr>
      <vt:lpstr>Mnemonic Devices</vt:lpstr>
      <vt:lpstr>Body Location Memory Pegs</vt:lpstr>
      <vt:lpstr>Taking Notes</vt:lpstr>
      <vt:lpstr>Boosting Memory - Summarizing</vt:lpstr>
      <vt:lpstr>Boosting Memory – Graphic Organizers</vt:lpstr>
      <vt:lpstr>Boosting Memory:  Index Cards</vt:lpstr>
      <vt:lpstr>“Remote Control” Technique</vt:lpstr>
      <vt:lpstr>Boosting Memory – Other Strategies</vt:lpstr>
      <vt:lpstr>   Calm Place</vt:lpstr>
      <vt:lpstr>                       Breathe, Picture, Focus</vt:lpstr>
      <vt:lpstr>     Keep Kool Tune Shields</vt:lpstr>
      <vt:lpstr>                      “Keep Kool” Tune Shields</vt:lpstr>
      <vt:lpstr>Taking Tests</vt:lpstr>
      <vt:lpstr>PowerPoint Presentation</vt:lpstr>
      <vt:lpstr>PowerPoint Presentation</vt:lpstr>
      <vt:lpstr>  Optimism</vt:lpstr>
      <vt:lpstr>Attendance</vt:lpstr>
      <vt:lpstr>Why does it even matter?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Burris</dc:creator>
  <cp:lastModifiedBy>Meghan Burris</cp:lastModifiedBy>
  <cp:revision>32</cp:revision>
  <cp:lastPrinted>2014-10-03T19:27:21Z</cp:lastPrinted>
  <dcterms:created xsi:type="dcterms:W3CDTF">2014-09-30T12:07:45Z</dcterms:created>
  <dcterms:modified xsi:type="dcterms:W3CDTF">2014-10-06T16:10:02Z</dcterms:modified>
</cp:coreProperties>
</file>